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aleway SemiBold"/>
      <p:regular r:id="rId23"/>
      <p:bold r:id="rId24"/>
      <p:italic r:id="rId25"/>
      <p:boldItalic r:id="rId26"/>
    </p:embeddedFont>
    <p:embeddedFont>
      <p:font typeface="Raleway ExtraBold"/>
      <p:bold r:id="rId27"/>
      <p:boldItalic r:id="rId28"/>
    </p:embeddedFont>
    <p:embeddedFont>
      <p:font typeface="Lato"/>
      <p:regular r:id="rId29"/>
      <p:bold r:id="rId30"/>
      <p:italic r:id="rId31"/>
      <p:boldItalic r:id="rId32"/>
    </p:embeddedFont>
    <p:embeddedFont>
      <p:font typeface="EB Garamond"/>
      <p:regular r:id="rId33"/>
      <p:bold r:id="rId34"/>
      <p:italic r:id="rId35"/>
      <p:boldItalic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alewaySemiBold-bold.fntdata"/><Relationship Id="rId23" Type="http://schemas.openxmlformats.org/officeDocument/2006/relationships/font" Target="fonts/Raleway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SemiBold-boldItalic.fntdata"/><Relationship Id="rId25" Type="http://schemas.openxmlformats.org/officeDocument/2006/relationships/font" Target="fonts/RalewaySemiBold-italic.fntdata"/><Relationship Id="rId28" Type="http://schemas.openxmlformats.org/officeDocument/2006/relationships/font" Target="fonts/RalewayExtraBold-boldItalic.fntdata"/><Relationship Id="rId27" Type="http://schemas.openxmlformats.org/officeDocument/2006/relationships/font" Target="fonts/Raleway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EBGaramond-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EBGaramond-italic.fntdata"/><Relationship Id="rId12" Type="http://schemas.openxmlformats.org/officeDocument/2006/relationships/slide" Target="slides/slide7.xml"/><Relationship Id="rId34" Type="http://schemas.openxmlformats.org/officeDocument/2006/relationships/font" Target="fonts/EBGaramond-bold.fntdata"/><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font" Target="fonts/EBGaramond-boldItalic.fntdata"/><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0d9d6fc7e_0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0d9d6fc7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0d9d6fc7e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20d9d6fc7e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161" name="Google Shape;161;g120d9d6fc7e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0d9d6fc7e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120d9d6fc7e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b="1">
              <a:solidFill>
                <a:srgbClr val="FF0000"/>
              </a:solidFill>
            </a:endParaRPr>
          </a:p>
        </p:txBody>
      </p:sp>
      <p:sp>
        <p:nvSpPr>
          <p:cNvPr id="169" name="Google Shape;169;g120d9d6fc7e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0d9d6fc7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0d9d6fc7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0d9d6fc7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0d9d6fc7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0d9d6fc7e_0_2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0d9d6fc7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0d9d6fc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g120d9d6fc7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120d9d6fc7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0d9d6fc7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120d9d6fc7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95" name="Google Shape;95;g120d9d6fc7e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0d9d6fc7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0d9d6fc7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0d9d6fc7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120d9d6fc7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b="1">
              <a:solidFill>
                <a:srgbClr val="FF0000"/>
              </a:solidFill>
            </a:endParaRPr>
          </a:p>
        </p:txBody>
      </p:sp>
      <p:sp>
        <p:nvSpPr>
          <p:cNvPr id="123" name="Google Shape;123;g120d9d6fc7e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0d9d6fc7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120d9d6fc7e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b="1">
              <a:solidFill>
                <a:srgbClr val="FF0000"/>
              </a:solidFill>
            </a:endParaRPr>
          </a:p>
          <a:p>
            <a:pPr indent="0" lvl="0" marL="0" rtl="0" algn="l">
              <a:spcBef>
                <a:spcPts val="0"/>
              </a:spcBef>
              <a:spcAft>
                <a:spcPts val="0"/>
              </a:spcAft>
              <a:buSzPts val="1100"/>
              <a:buNone/>
            </a:pPr>
            <a:r>
              <a:t/>
            </a:r>
            <a:endParaRPr b="1">
              <a:solidFill>
                <a:srgbClr val="FF0000"/>
              </a:solidFill>
            </a:endParaRPr>
          </a:p>
        </p:txBody>
      </p:sp>
      <p:sp>
        <p:nvSpPr>
          <p:cNvPr id="134" name="Google Shape;134;g120d9d6fc7e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0d9d6fc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0d9d6fc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0d9d6fc7e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120d9d6fc7e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150" name="Google Shape;150;g120d9d6fc7e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50" name="Shape 50"/>
        <p:cNvGrpSpPr/>
        <p:nvPr/>
      </p:nvGrpSpPr>
      <p:grpSpPr>
        <a:xfrm>
          <a:off x="0" y="0"/>
          <a:ext cx="0" cy="0"/>
          <a:chOff x="0" y="0"/>
          <a:chExt cx="0" cy="0"/>
        </a:xfrm>
      </p:grpSpPr>
      <p:sp>
        <p:nvSpPr>
          <p:cNvPr id="51" name="Google Shape;51;p13"/>
          <p:cNvSpPr/>
          <p:nvPr>
            <p:ph idx="2" type="pic"/>
          </p:nvPr>
        </p:nvSpPr>
        <p:spPr>
          <a:xfrm>
            <a:off x="5810250" y="0"/>
            <a:ext cx="3333900" cy="5143500"/>
          </a:xfrm>
          <a:prstGeom prst="rect">
            <a:avLst/>
          </a:prstGeom>
          <a:solidFill>
            <a:schemeClr val="lt2"/>
          </a:solidFill>
          <a:ln>
            <a:noFill/>
          </a:ln>
        </p:spPr>
      </p:sp>
      <p:sp>
        <p:nvSpPr>
          <p:cNvPr id="52" name="Google Shape;52;p13"/>
          <p:cNvSpPr txBox="1"/>
          <p:nvPr>
            <p:ph type="title"/>
          </p:nvPr>
        </p:nvSpPr>
        <p:spPr>
          <a:xfrm>
            <a:off x="623888" y="2733675"/>
            <a:ext cx="6653100" cy="907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833C0B"/>
              </a:buClr>
              <a:buSzPts val="4500"/>
              <a:buFont typeface="Calibri"/>
              <a:buNone/>
              <a:defRPr sz="4500">
                <a:solidFill>
                  <a:srgbClr val="833C0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body"/>
          </p:nvPr>
        </p:nvSpPr>
        <p:spPr>
          <a:xfrm>
            <a:off x="623888" y="3661767"/>
            <a:ext cx="6653100" cy="419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BE4D4"/>
              </a:buClr>
              <a:buSzPts val="1800"/>
              <a:buNone/>
              <a:defRPr sz="1800">
                <a:solidFill>
                  <a:srgbClr val="FBE4D4"/>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54" name="Google Shape;54;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hyperlink" Target="http://www.youtube.com/watch?v=AApe8XVU2-M" TargetMode="External"/><Relationship Id="rId5"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16.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Work System Design Project</a:t>
            </a:r>
            <a:endParaRPr/>
          </a:p>
          <a:p>
            <a:pPr indent="0" lvl="0" marL="0" rtl="0" algn="ctr">
              <a:spcBef>
                <a:spcPts val="0"/>
              </a:spcBef>
              <a:spcAft>
                <a:spcPts val="0"/>
              </a:spcAft>
              <a:buNone/>
            </a:pPr>
            <a:r>
              <a:rPr b="0" lang="en-GB" sz="3200">
                <a:solidFill>
                  <a:srgbClr val="0000FF"/>
                </a:solidFill>
                <a:latin typeface="Comic Sans MS"/>
                <a:ea typeface="Comic Sans MS"/>
                <a:cs typeface="Comic Sans MS"/>
                <a:sym typeface="Comic Sans MS"/>
              </a:rPr>
              <a:t>IM29202</a:t>
            </a:r>
            <a:endParaRPr b="0" sz="3200">
              <a:solidFill>
                <a:srgbClr val="0000FF"/>
              </a:solidFill>
              <a:latin typeface="Comic Sans MS"/>
              <a:ea typeface="Comic Sans MS"/>
              <a:cs typeface="Comic Sans MS"/>
              <a:sym typeface="Comic Sans MS"/>
            </a:endParaRPr>
          </a:p>
          <a:p>
            <a:pPr indent="0" lvl="0" marL="0" rtl="0" algn="ctr">
              <a:spcBef>
                <a:spcPts val="0"/>
              </a:spcBef>
              <a:spcAft>
                <a:spcPts val="0"/>
              </a:spcAft>
              <a:buNone/>
            </a:pPr>
            <a:r>
              <a:rPr lang="en-GB"/>
              <a:t>	</a:t>
            </a:r>
            <a:endParaRPr/>
          </a:p>
        </p:txBody>
      </p:sp>
      <p:sp>
        <p:nvSpPr>
          <p:cNvPr id="62" name="Google Shape;62;p14"/>
          <p:cNvSpPr txBox="1"/>
          <p:nvPr>
            <p:ph idx="1" type="subTitle"/>
          </p:nvPr>
        </p:nvSpPr>
        <p:spPr>
          <a:xfrm>
            <a:off x="493450" y="2467200"/>
            <a:ext cx="4934700" cy="2676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t/>
            </a:r>
            <a:endParaRPr sz="2400"/>
          </a:p>
          <a:p>
            <a:pPr indent="-345440" lvl="0" marL="457200" rtl="0" algn="ctr">
              <a:spcBef>
                <a:spcPts val="0"/>
              </a:spcBef>
              <a:spcAft>
                <a:spcPts val="0"/>
              </a:spcAft>
              <a:buSzPct val="100000"/>
              <a:buChar char="●"/>
            </a:pPr>
            <a:r>
              <a:rPr lang="en-GB" sz="2164"/>
              <a:t>Sanskar Agrawal         20IM30019</a:t>
            </a:r>
            <a:endParaRPr sz="2164"/>
          </a:p>
          <a:p>
            <a:pPr indent="-345440" lvl="0" marL="457200" rtl="0" algn="ctr">
              <a:spcBef>
                <a:spcPts val="0"/>
              </a:spcBef>
              <a:spcAft>
                <a:spcPts val="0"/>
              </a:spcAft>
              <a:buSzPct val="100000"/>
              <a:buChar char="●"/>
            </a:pPr>
            <a:r>
              <a:rPr lang="en-GB" sz="2164"/>
              <a:t>Sneha Kumari               20IM30020</a:t>
            </a:r>
            <a:endParaRPr sz="2164"/>
          </a:p>
          <a:p>
            <a:pPr indent="-345440" lvl="0" marL="457200" rtl="0" algn="ctr">
              <a:spcBef>
                <a:spcPts val="0"/>
              </a:spcBef>
              <a:spcAft>
                <a:spcPts val="0"/>
              </a:spcAft>
              <a:buSzPct val="100000"/>
              <a:buChar char="●"/>
            </a:pPr>
            <a:r>
              <a:rPr lang="en-GB" sz="2164"/>
              <a:t>Sridhara Manideep    20IM30021</a:t>
            </a:r>
            <a:endParaRPr sz="2164"/>
          </a:p>
          <a:p>
            <a:pPr indent="-345440" lvl="0" marL="457200" rtl="0" algn="ctr">
              <a:spcBef>
                <a:spcPts val="0"/>
              </a:spcBef>
              <a:spcAft>
                <a:spcPts val="0"/>
              </a:spcAft>
              <a:buSzPct val="100000"/>
              <a:buChar char="●"/>
            </a:pPr>
            <a:r>
              <a:rPr lang="en-GB" sz="2164"/>
              <a:t>Suvigya Saxena            20IM30022</a:t>
            </a:r>
            <a:endParaRPr sz="2164"/>
          </a:p>
          <a:p>
            <a:pPr indent="-345440" lvl="0" marL="457200" rtl="0" algn="ctr">
              <a:spcBef>
                <a:spcPts val="0"/>
              </a:spcBef>
              <a:spcAft>
                <a:spcPts val="0"/>
              </a:spcAft>
              <a:buSzPct val="100000"/>
              <a:buChar char="●"/>
            </a:pPr>
            <a:r>
              <a:rPr lang="en-GB" sz="2164"/>
              <a:t>Vedant Tarole               20IM30023</a:t>
            </a:r>
            <a:endParaRPr sz="2164"/>
          </a:p>
          <a:p>
            <a:pPr indent="-345440" lvl="0" marL="457200" rtl="0" algn="ctr">
              <a:spcBef>
                <a:spcPts val="0"/>
              </a:spcBef>
              <a:spcAft>
                <a:spcPts val="0"/>
              </a:spcAft>
              <a:buSzPct val="100000"/>
              <a:buChar char="●"/>
            </a:pPr>
            <a:r>
              <a:rPr lang="en-GB" sz="2164"/>
              <a:t>Trisha Sarwade            20IM30024</a:t>
            </a:r>
            <a:endParaRPr sz="2164"/>
          </a:p>
          <a:p>
            <a:pPr indent="-345440" lvl="0" marL="457200" rtl="0" algn="ctr">
              <a:spcBef>
                <a:spcPts val="0"/>
              </a:spcBef>
              <a:spcAft>
                <a:spcPts val="0"/>
              </a:spcAft>
              <a:buSzPct val="100000"/>
              <a:buChar char="●"/>
            </a:pPr>
            <a:r>
              <a:rPr lang="en-GB" sz="2164"/>
              <a:t>Udit Jain		                20IM30025</a:t>
            </a:r>
            <a:endParaRPr sz="2164"/>
          </a:p>
          <a:p>
            <a:pPr indent="-345440" lvl="0" marL="457200" rtl="0" algn="ctr">
              <a:spcBef>
                <a:spcPts val="0"/>
              </a:spcBef>
              <a:spcAft>
                <a:spcPts val="0"/>
              </a:spcAft>
              <a:buSzPct val="100000"/>
              <a:buChar char="●"/>
            </a:pPr>
            <a:r>
              <a:rPr lang="en-GB" sz="2164"/>
              <a:t>Sanil Upasani                20IM30026 </a:t>
            </a:r>
            <a:endParaRPr sz="2164"/>
          </a:p>
          <a:p>
            <a:pPr indent="0" lvl="0" marL="0" rtl="0" algn="ctr">
              <a:spcBef>
                <a:spcPts val="0"/>
              </a:spcBef>
              <a:spcAft>
                <a:spcPts val="0"/>
              </a:spcAft>
              <a:buNone/>
            </a:pPr>
            <a:r>
              <a:t/>
            </a:r>
            <a:endParaRPr sz="2400"/>
          </a:p>
        </p:txBody>
      </p:sp>
      <p:sp>
        <p:nvSpPr>
          <p:cNvPr id="63" name="Google Shape;63;p14"/>
          <p:cNvSpPr txBox="1"/>
          <p:nvPr/>
        </p:nvSpPr>
        <p:spPr>
          <a:xfrm>
            <a:off x="6139775" y="2371650"/>
            <a:ext cx="279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accent1"/>
                </a:solidFill>
                <a:latin typeface="Lato"/>
                <a:ea typeface="Lato"/>
                <a:cs typeface="Lato"/>
                <a:sym typeface="Lato"/>
              </a:rPr>
              <a:t>-By Group 4</a:t>
            </a:r>
            <a:endParaRPr>
              <a:latin typeface="Lato"/>
              <a:ea typeface="Lato"/>
              <a:cs typeface="Lato"/>
              <a:sym typeface="Lato"/>
            </a:endParaRPr>
          </a:p>
        </p:txBody>
      </p:sp>
      <p:pic>
        <p:nvPicPr>
          <p:cNvPr id="64" name="Google Shape;64;p14"/>
          <p:cNvPicPr preferRelativeResize="0"/>
          <p:nvPr/>
        </p:nvPicPr>
        <p:blipFill>
          <a:blip r:embed="rId3">
            <a:alphaModFix/>
          </a:blip>
          <a:stretch>
            <a:fillRect/>
          </a:stretch>
        </p:blipFill>
        <p:spPr>
          <a:xfrm>
            <a:off x="6313525" y="2925750"/>
            <a:ext cx="1587075" cy="204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t>Your Footer Here</a:t>
            </a:r>
            <a:endParaRPr/>
          </a:p>
        </p:txBody>
      </p:sp>
      <p:sp>
        <p:nvSpPr>
          <p:cNvPr id="164" name="Google Shape;164;p23"/>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65" name="Google Shape;165;p23" title="WSD group assignment|| Group 4|| IIT Kharagpur">
            <a:hlinkClick r:id="rId4"/>
          </p:cNvPr>
          <p:cNvPicPr preferRelativeResize="0"/>
          <p:nvPr/>
        </p:nvPicPr>
        <p:blipFill>
          <a:blip r:embed="rId5">
            <a:alphaModFix/>
          </a:blip>
          <a:stretch>
            <a:fillRect/>
          </a:stretch>
        </p:blipFill>
        <p:spPr>
          <a:xfrm>
            <a:off x="1211213" y="51163"/>
            <a:ext cx="6721567" cy="504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0" name="Shape 170"/>
        <p:cNvGrpSpPr/>
        <p:nvPr/>
      </p:nvGrpSpPr>
      <p:grpSpPr>
        <a:xfrm>
          <a:off x="0" y="0"/>
          <a:ext cx="0" cy="0"/>
          <a:chOff x="0" y="0"/>
          <a:chExt cx="0" cy="0"/>
        </a:xfrm>
      </p:grpSpPr>
      <p:sp>
        <p:nvSpPr>
          <p:cNvPr id="171" name="Google Shape;171;p24"/>
          <p:cNvSpPr/>
          <p:nvPr/>
        </p:nvSpPr>
        <p:spPr>
          <a:xfrm>
            <a:off x="0" y="0"/>
            <a:ext cx="6617268" cy="5143500"/>
          </a:xfrm>
          <a:custGeom>
            <a:rect b="b" l="l" r="r" t="t"/>
            <a:pathLst>
              <a:path extrusionOk="0" h="21600" w="21600">
                <a:moveTo>
                  <a:pt x="19549" y="4530"/>
                </a:moveTo>
                <a:lnTo>
                  <a:pt x="21447" y="2089"/>
                </a:lnTo>
                <a:cubicBezTo>
                  <a:pt x="21544" y="1964"/>
                  <a:pt x="21600" y="1791"/>
                  <a:pt x="21600" y="1615"/>
                </a:cubicBezTo>
                <a:lnTo>
                  <a:pt x="21600" y="0"/>
                </a:lnTo>
                <a:lnTo>
                  <a:pt x="0" y="0"/>
                </a:lnTo>
                <a:lnTo>
                  <a:pt x="0" y="21600"/>
                </a:lnTo>
                <a:lnTo>
                  <a:pt x="21600" y="21600"/>
                </a:lnTo>
                <a:lnTo>
                  <a:pt x="21600" y="8390"/>
                </a:lnTo>
                <a:cubicBezTo>
                  <a:pt x="21600" y="8213"/>
                  <a:pt x="21544" y="8045"/>
                  <a:pt x="21447" y="7916"/>
                </a:cubicBezTo>
                <a:lnTo>
                  <a:pt x="19549" y="5474"/>
                </a:lnTo>
                <a:cubicBezTo>
                  <a:pt x="19346" y="5217"/>
                  <a:pt x="19346" y="4792"/>
                  <a:pt x="19549" y="4530"/>
                </a:cubicBezTo>
                <a:close/>
              </a:path>
            </a:pathLst>
          </a:custGeom>
          <a:gradFill>
            <a:gsLst>
              <a:gs pos="0">
                <a:srgbClr val="DDDDDD"/>
              </a:gs>
              <a:gs pos="100000">
                <a:srgbClr val="919191"/>
              </a:gs>
            </a:gsLst>
            <a:path path="circle">
              <a:fillToRect b="50%" l="50%" r="50%" t="50%"/>
            </a:path>
            <a:tileRect/>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2" name="Google Shape;172;p24"/>
          <p:cNvSpPr txBox="1"/>
          <p:nvPr>
            <p:ph type="title"/>
          </p:nvPr>
        </p:nvSpPr>
        <p:spPr>
          <a:xfrm>
            <a:off x="399238" y="1714525"/>
            <a:ext cx="5818800" cy="2094000"/>
          </a:xfrm>
          <a:prstGeom prst="rect">
            <a:avLst/>
          </a:prstGeom>
          <a:noFill/>
          <a:ln>
            <a:noFill/>
          </a:ln>
        </p:spPr>
        <p:txBody>
          <a:bodyPr anchorCtr="0" anchor="b" bIns="34275" lIns="68575" spcFirstLastPara="1" rIns="68575" wrap="square" tIns="34275">
            <a:normAutofit/>
          </a:bodyPr>
          <a:lstStyle/>
          <a:p>
            <a:pPr indent="0" lvl="0" marL="0" rtl="0" algn="l">
              <a:lnSpc>
                <a:spcPct val="115000"/>
              </a:lnSpc>
              <a:spcBef>
                <a:spcPts val="0"/>
              </a:spcBef>
              <a:spcAft>
                <a:spcPts val="0"/>
              </a:spcAft>
              <a:buClr>
                <a:schemeClr val="dk1"/>
              </a:buClr>
              <a:buSzPts val="990"/>
              <a:buFont typeface="Arial"/>
              <a:buNone/>
            </a:pPr>
            <a:r>
              <a:rPr lang="en-GB" sz="1990">
                <a:solidFill>
                  <a:srgbClr val="252525"/>
                </a:solidFill>
                <a:latin typeface="Raleway ExtraBold"/>
                <a:ea typeface="Raleway ExtraBold"/>
                <a:cs typeface="Raleway ExtraBold"/>
                <a:sym typeface="Raleway ExtraBold"/>
              </a:rPr>
              <a:t>Next week we will discuss the challan redesigned system which is synchronised with our control room facilities along with Integration of external components with control room </a:t>
            </a:r>
            <a:endParaRPr>
              <a:solidFill>
                <a:srgbClr val="252525"/>
              </a:solidFill>
              <a:latin typeface="Raleway ExtraBold"/>
              <a:ea typeface="Raleway ExtraBold"/>
              <a:cs typeface="Raleway ExtraBold"/>
              <a:sym typeface="Raleway ExtraBold"/>
            </a:endParaRPr>
          </a:p>
        </p:txBody>
      </p:sp>
      <p:sp>
        <p:nvSpPr>
          <p:cNvPr id="173" name="Google Shape;173;p24"/>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74" name="Google Shape;174;p24"/>
          <p:cNvSpPr txBox="1"/>
          <p:nvPr/>
        </p:nvSpPr>
        <p:spPr>
          <a:xfrm>
            <a:off x="314525" y="1494300"/>
            <a:ext cx="55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p24"/>
          <p:cNvSpPr txBox="1"/>
          <p:nvPr/>
        </p:nvSpPr>
        <p:spPr>
          <a:xfrm>
            <a:off x="1770088" y="306625"/>
            <a:ext cx="3077100" cy="600300"/>
          </a:xfrm>
          <a:prstGeom prst="rect">
            <a:avLst/>
          </a:prstGeom>
          <a:gradFill>
            <a:gsLst>
              <a:gs pos="0">
                <a:srgbClr val="696969"/>
              </a:gs>
              <a:gs pos="100000">
                <a:srgbClr val="1D1D1D"/>
              </a:gs>
            </a:gsLst>
            <a:lin ang="5400012" scaled="0"/>
          </a:gradFill>
          <a:ln>
            <a:noFill/>
          </a:ln>
        </p:spPr>
        <p:txBody>
          <a:bodyPr anchorCtr="0" anchor="b" bIns="91425" lIns="91425" spcFirstLastPara="1" rIns="91425" wrap="square" tIns="91425">
            <a:spAutoFit/>
          </a:bodyPr>
          <a:lstStyle/>
          <a:p>
            <a:pPr indent="0" lvl="0" marL="0" rtl="0" algn="ctr">
              <a:spcBef>
                <a:spcPts val="0"/>
              </a:spcBef>
              <a:spcAft>
                <a:spcPts val="0"/>
              </a:spcAft>
              <a:buNone/>
            </a:pPr>
            <a:r>
              <a:rPr b="1" lang="en-GB" sz="2700">
                <a:solidFill>
                  <a:schemeClr val="lt1"/>
                </a:solidFill>
                <a:latin typeface="Helvetica Neue"/>
                <a:ea typeface="Helvetica Neue"/>
                <a:cs typeface="Helvetica Neue"/>
                <a:sym typeface="Helvetica Neue"/>
              </a:rPr>
              <a:t>Our Next Step…</a:t>
            </a:r>
            <a:endParaRPr b="1" sz="2700">
              <a:solidFill>
                <a:schemeClr val="lt1"/>
              </a:solidFill>
              <a:latin typeface="Helvetica Neue"/>
              <a:ea typeface="Helvetica Neue"/>
              <a:cs typeface="Helvetica Neue"/>
              <a:sym typeface="Helvetica Neue"/>
            </a:endParaRPr>
          </a:p>
        </p:txBody>
      </p:sp>
      <p:pic>
        <p:nvPicPr>
          <p:cNvPr id="176" name="Google Shape;176;p24"/>
          <p:cNvPicPr preferRelativeResize="0"/>
          <p:nvPr/>
        </p:nvPicPr>
        <p:blipFill>
          <a:blip r:embed="rId3">
            <a:alphaModFix/>
          </a:blip>
          <a:stretch>
            <a:fillRect/>
          </a:stretch>
        </p:blipFill>
        <p:spPr>
          <a:xfrm>
            <a:off x="6617275" y="0"/>
            <a:ext cx="25056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4">
            <a:alphaModFix/>
          </a:blip>
          <a:srcRect b="0" l="21592" r="21598" t="0"/>
          <a:stretch/>
        </p:blipFill>
        <p:spPr>
          <a:xfrm>
            <a:off x="243600" y="1328725"/>
            <a:ext cx="1966550" cy="3461700"/>
          </a:xfrm>
          <a:prstGeom prst="rect">
            <a:avLst/>
          </a:prstGeom>
          <a:noFill/>
          <a:ln>
            <a:noFill/>
          </a:ln>
        </p:spPr>
      </p:pic>
      <p:pic>
        <p:nvPicPr>
          <p:cNvPr id="182" name="Google Shape;182;p25"/>
          <p:cNvPicPr preferRelativeResize="0"/>
          <p:nvPr/>
        </p:nvPicPr>
        <p:blipFill rotWithShape="1">
          <a:blip r:embed="rId5">
            <a:alphaModFix/>
          </a:blip>
          <a:srcRect b="0" l="26427" r="26431" t="0"/>
          <a:stretch/>
        </p:blipFill>
        <p:spPr>
          <a:xfrm>
            <a:off x="7085075" y="1245125"/>
            <a:ext cx="1765674" cy="3545299"/>
          </a:xfrm>
          <a:prstGeom prst="rect">
            <a:avLst/>
          </a:prstGeom>
          <a:noFill/>
          <a:ln>
            <a:noFill/>
          </a:ln>
        </p:spPr>
      </p:pic>
      <p:sp>
        <p:nvSpPr>
          <p:cNvPr id="183" name="Google Shape;183;p25"/>
          <p:cNvSpPr/>
          <p:nvPr/>
        </p:nvSpPr>
        <p:spPr>
          <a:xfrm>
            <a:off x="3435325" y="1923425"/>
            <a:ext cx="2594400" cy="9111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txBox="1"/>
          <p:nvPr/>
        </p:nvSpPr>
        <p:spPr>
          <a:xfrm>
            <a:off x="572550" y="4282525"/>
            <a:ext cx="7692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rgbClr val="FFFFFF"/>
                </a:solidFill>
                <a:latin typeface="Comic Sans MS"/>
                <a:ea typeface="Comic Sans MS"/>
                <a:cs typeface="Comic Sans MS"/>
                <a:sym typeface="Comic Sans MS"/>
              </a:rPr>
              <a:t>That’s the transition we want to bring!!</a:t>
            </a:r>
            <a:endParaRPr b="1" sz="2100">
              <a:solidFill>
                <a:srgbClr val="FFFFFF"/>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664875" y="1322450"/>
            <a:ext cx="7688400" cy="15186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rgbClr val="252525"/>
                </a:solidFill>
              </a:rPr>
              <a:t>Defense and Security</a:t>
            </a:r>
            <a:endParaRPr>
              <a:solidFill>
                <a:srgbClr val="252525"/>
              </a:solidFill>
            </a:endParaRPr>
          </a:p>
        </p:txBody>
      </p:sp>
      <p:sp>
        <p:nvSpPr>
          <p:cNvPr id="70" name="Google Shape;70;p15"/>
          <p:cNvSpPr txBox="1"/>
          <p:nvPr/>
        </p:nvSpPr>
        <p:spPr>
          <a:xfrm>
            <a:off x="853350" y="2082100"/>
            <a:ext cx="7437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u="sng">
                <a:solidFill>
                  <a:srgbClr val="0000FF"/>
                </a:solidFill>
                <a:latin typeface="EB Garamond"/>
                <a:ea typeface="EB Garamond"/>
                <a:cs typeface="EB Garamond"/>
                <a:sym typeface="EB Garamond"/>
              </a:rPr>
              <a:t>Traffic Police Work System</a:t>
            </a:r>
            <a:endParaRPr b="1" sz="2600" u="sng">
              <a:solidFill>
                <a:srgbClr val="0000FF"/>
              </a:solidFill>
              <a:latin typeface="EB Garamond"/>
              <a:ea typeface="EB Garamond"/>
              <a:cs typeface="EB Garamond"/>
              <a:sym typeface="EB Garamond"/>
            </a:endParaRPr>
          </a:p>
        </p:txBody>
      </p:sp>
      <p:pic>
        <p:nvPicPr>
          <p:cNvPr id="71" name="Google Shape;71;p15"/>
          <p:cNvPicPr preferRelativeResize="0"/>
          <p:nvPr/>
        </p:nvPicPr>
        <p:blipFill rotWithShape="1">
          <a:blip r:embed="rId3">
            <a:alphaModFix/>
          </a:blip>
          <a:srcRect b="8558" l="0" r="0" t="0"/>
          <a:stretch/>
        </p:blipFill>
        <p:spPr>
          <a:xfrm>
            <a:off x="6649500" y="2571750"/>
            <a:ext cx="2363225" cy="2333850"/>
          </a:xfrm>
          <a:prstGeom prst="rect">
            <a:avLst/>
          </a:prstGeom>
          <a:noFill/>
          <a:ln>
            <a:noFill/>
          </a:ln>
        </p:spPr>
      </p:pic>
      <p:pic>
        <p:nvPicPr>
          <p:cNvPr id="72" name="Google Shape;72;p15"/>
          <p:cNvPicPr preferRelativeResize="0"/>
          <p:nvPr/>
        </p:nvPicPr>
        <p:blipFill rotWithShape="1">
          <a:blip r:embed="rId4">
            <a:alphaModFix/>
          </a:blip>
          <a:srcRect b="9247" l="0" r="0" t="0"/>
          <a:stretch/>
        </p:blipFill>
        <p:spPr>
          <a:xfrm>
            <a:off x="480225" y="2667099"/>
            <a:ext cx="1838325" cy="225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 name="Shape 77"/>
        <p:cNvGrpSpPr/>
        <p:nvPr/>
      </p:nvGrpSpPr>
      <p:grpSpPr>
        <a:xfrm>
          <a:off x="0" y="0"/>
          <a:ext cx="0" cy="0"/>
          <a:chOff x="0" y="0"/>
          <a:chExt cx="0" cy="0"/>
        </a:xfrm>
      </p:grpSpPr>
      <p:sp>
        <p:nvSpPr>
          <p:cNvPr id="78" name="Google Shape;78;p16"/>
          <p:cNvSpPr/>
          <p:nvPr/>
        </p:nvSpPr>
        <p:spPr>
          <a:xfrm>
            <a:off x="0" y="0"/>
            <a:ext cx="7314948" cy="5143500"/>
          </a:xfrm>
          <a:custGeom>
            <a:rect b="b" l="l" r="r" t="t"/>
            <a:pathLst>
              <a:path extrusionOk="0" h="21600" w="21600">
                <a:moveTo>
                  <a:pt x="19549" y="4530"/>
                </a:moveTo>
                <a:lnTo>
                  <a:pt x="21447" y="2089"/>
                </a:lnTo>
                <a:cubicBezTo>
                  <a:pt x="21544" y="1964"/>
                  <a:pt x="21600" y="1791"/>
                  <a:pt x="21600" y="1615"/>
                </a:cubicBezTo>
                <a:lnTo>
                  <a:pt x="21600" y="0"/>
                </a:lnTo>
                <a:lnTo>
                  <a:pt x="0" y="0"/>
                </a:lnTo>
                <a:lnTo>
                  <a:pt x="0" y="21600"/>
                </a:lnTo>
                <a:lnTo>
                  <a:pt x="21600" y="21600"/>
                </a:lnTo>
                <a:lnTo>
                  <a:pt x="21600" y="8390"/>
                </a:lnTo>
                <a:cubicBezTo>
                  <a:pt x="21600" y="8213"/>
                  <a:pt x="21544" y="8045"/>
                  <a:pt x="21447" y="7916"/>
                </a:cubicBezTo>
                <a:lnTo>
                  <a:pt x="19549" y="5474"/>
                </a:lnTo>
                <a:cubicBezTo>
                  <a:pt x="19346" y="5217"/>
                  <a:pt x="19346" y="4792"/>
                  <a:pt x="19549" y="4530"/>
                </a:cubicBezTo>
                <a:close/>
              </a:path>
            </a:pathLst>
          </a:custGeom>
          <a:gradFill>
            <a:gsLst>
              <a:gs pos="0">
                <a:srgbClr val="83A183"/>
              </a:gs>
              <a:gs pos="100000">
                <a:srgbClr val="737373"/>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6"/>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grpSp>
        <p:nvGrpSpPr>
          <p:cNvPr id="80" name="Google Shape;80;p16"/>
          <p:cNvGrpSpPr/>
          <p:nvPr/>
        </p:nvGrpSpPr>
        <p:grpSpPr>
          <a:xfrm>
            <a:off x="90002" y="1814069"/>
            <a:ext cx="7047562" cy="3227104"/>
            <a:chOff x="4244613" y="2337094"/>
            <a:chExt cx="7047562" cy="3227104"/>
          </a:xfrm>
        </p:grpSpPr>
        <p:sp>
          <p:nvSpPr>
            <p:cNvPr id="81" name="Google Shape;81;p16"/>
            <p:cNvSpPr/>
            <p:nvPr/>
          </p:nvSpPr>
          <p:spPr>
            <a:xfrm>
              <a:off x="4630496" y="4595222"/>
              <a:ext cx="968976" cy="968976"/>
            </a:xfrm>
            <a:custGeom>
              <a:rect b="b" l="l" r="r" t="t"/>
              <a:pathLst>
                <a:path extrusionOk="0" h="21600" w="21600">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moveTo>
                    <a:pt x="10800" y="16216"/>
                  </a:moveTo>
                  <a:cubicBezTo>
                    <a:pt x="7805" y="16216"/>
                    <a:pt x="5384" y="13795"/>
                    <a:pt x="5384" y="10800"/>
                  </a:cubicBezTo>
                  <a:cubicBezTo>
                    <a:pt x="5384" y="7805"/>
                    <a:pt x="7805" y="5384"/>
                    <a:pt x="10800" y="5384"/>
                  </a:cubicBezTo>
                  <a:cubicBezTo>
                    <a:pt x="13795" y="5384"/>
                    <a:pt x="16216" y="7805"/>
                    <a:pt x="16216" y="10800"/>
                  </a:cubicBezTo>
                  <a:cubicBezTo>
                    <a:pt x="16216" y="13795"/>
                    <a:pt x="13795" y="16216"/>
                    <a:pt x="10800" y="16216"/>
                  </a:cubicBezTo>
                  <a:close/>
                </a:path>
              </a:pathLst>
            </a:custGeom>
            <a:solidFill>
              <a:srgbClr val="252525"/>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2" name="Google Shape;82;p16"/>
            <p:cNvSpPr/>
            <p:nvPr/>
          </p:nvSpPr>
          <p:spPr>
            <a:xfrm>
              <a:off x="5773853" y="4595222"/>
              <a:ext cx="968976" cy="968976"/>
            </a:xfrm>
            <a:custGeom>
              <a:rect b="b" l="l" r="r" t="t"/>
              <a:pathLst>
                <a:path extrusionOk="0" h="21600" w="21600">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moveTo>
                    <a:pt x="10800" y="16216"/>
                  </a:moveTo>
                  <a:cubicBezTo>
                    <a:pt x="7805" y="16216"/>
                    <a:pt x="5384" y="13795"/>
                    <a:pt x="5384" y="10800"/>
                  </a:cubicBezTo>
                  <a:cubicBezTo>
                    <a:pt x="5384" y="7805"/>
                    <a:pt x="7805" y="5384"/>
                    <a:pt x="10800" y="5384"/>
                  </a:cubicBezTo>
                  <a:cubicBezTo>
                    <a:pt x="13795" y="5384"/>
                    <a:pt x="16216" y="7805"/>
                    <a:pt x="16216" y="10800"/>
                  </a:cubicBezTo>
                  <a:cubicBezTo>
                    <a:pt x="16216" y="13795"/>
                    <a:pt x="13795" y="16216"/>
                    <a:pt x="10800" y="16216"/>
                  </a:cubicBezTo>
                  <a:close/>
                </a:path>
              </a:pathLst>
            </a:custGeom>
            <a:solidFill>
              <a:srgbClr val="252525"/>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3" name="Google Shape;83;p16"/>
            <p:cNvSpPr/>
            <p:nvPr/>
          </p:nvSpPr>
          <p:spPr>
            <a:xfrm>
              <a:off x="8260654" y="4595222"/>
              <a:ext cx="968976" cy="968976"/>
            </a:xfrm>
            <a:custGeom>
              <a:rect b="b" l="l" r="r" t="t"/>
              <a:pathLst>
                <a:path extrusionOk="0" h="21600" w="21600">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moveTo>
                    <a:pt x="10800" y="16216"/>
                  </a:moveTo>
                  <a:cubicBezTo>
                    <a:pt x="7805" y="16216"/>
                    <a:pt x="5384" y="13795"/>
                    <a:pt x="5384" y="10800"/>
                  </a:cubicBezTo>
                  <a:cubicBezTo>
                    <a:pt x="5384" y="7805"/>
                    <a:pt x="7805" y="5384"/>
                    <a:pt x="10800" y="5384"/>
                  </a:cubicBezTo>
                  <a:cubicBezTo>
                    <a:pt x="13795" y="5384"/>
                    <a:pt x="16216" y="7805"/>
                    <a:pt x="16216" y="10800"/>
                  </a:cubicBezTo>
                  <a:cubicBezTo>
                    <a:pt x="16216" y="13795"/>
                    <a:pt x="13795" y="16216"/>
                    <a:pt x="10800" y="16216"/>
                  </a:cubicBezTo>
                  <a:close/>
                </a:path>
              </a:pathLst>
            </a:custGeom>
            <a:solidFill>
              <a:srgbClr val="252525"/>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4" name="Google Shape;84;p16"/>
            <p:cNvSpPr/>
            <p:nvPr/>
          </p:nvSpPr>
          <p:spPr>
            <a:xfrm>
              <a:off x="9389719" y="4595222"/>
              <a:ext cx="968976" cy="968976"/>
            </a:xfrm>
            <a:custGeom>
              <a:rect b="b" l="l" r="r" t="t"/>
              <a:pathLst>
                <a:path extrusionOk="0" h="21600" w="21600">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89" y="0"/>
                    <a:pt x="10800" y="0"/>
                  </a:cubicBezTo>
                  <a:close/>
                  <a:moveTo>
                    <a:pt x="10800" y="16216"/>
                  </a:moveTo>
                  <a:cubicBezTo>
                    <a:pt x="7805" y="16216"/>
                    <a:pt x="5384" y="13795"/>
                    <a:pt x="5384" y="10800"/>
                  </a:cubicBezTo>
                  <a:cubicBezTo>
                    <a:pt x="5384" y="7805"/>
                    <a:pt x="7805" y="5384"/>
                    <a:pt x="10800" y="5384"/>
                  </a:cubicBezTo>
                  <a:cubicBezTo>
                    <a:pt x="13795" y="5384"/>
                    <a:pt x="16216" y="7805"/>
                    <a:pt x="16216" y="10800"/>
                  </a:cubicBezTo>
                  <a:cubicBezTo>
                    <a:pt x="16216" y="13795"/>
                    <a:pt x="13795" y="16216"/>
                    <a:pt x="10800" y="16216"/>
                  </a:cubicBezTo>
                  <a:close/>
                </a:path>
              </a:pathLst>
            </a:custGeom>
            <a:solidFill>
              <a:srgbClr val="252525"/>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5" name="Google Shape;85;p16"/>
            <p:cNvSpPr/>
            <p:nvPr/>
          </p:nvSpPr>
          <p:spPr>
            <a:xfrm>
              <a:off x="4244613" y="2337094"/>
              <a:ext cx="7047562" cy="2585412"/>
            </a:xfrm>
            <a:custGeom>
              <a:rect b="b" l="l" r="r" t="t"/>
              <a:pathLst>
                <a:path extrusionOk="0" h="21600" w="21587">
                  <a:moveTo>
                    <a:pt x="21369" y="19475"/>
                  </a:moveTo>
                  <a:lnTo>
                    <a:pt x="21369" y="11510"/>
                  </a:lnTo>
                  <a:cubicBezTo>
                    <a:pt x="21369" y="10878"/>
                    <a:pt x="21334" y="10245"/>
                    <a:pt x="21264" y="9636"/>
                  </a:cubicBezTo>
                  <a:lnTo>
                    <a:pt x="20349" y="1540"/>
                  </a:lnTo>
                  <a:cubicBezTo>
                    <a:pt x="20244" y="621"/>
                    <a:pt x="19933" y="0"/>
                    <a:pt x="19583" y="0"/>
                  </a:cubicBezTo>
                  <a:lnTo>
                    <a:pt x="17170" y="0"/>
                  </a:lnTo>
                  <a:cubicBezTo>
                    <a:pt x="16728" y="0"/>
                    <a:pt x="16369" y="979"/>
                    <a:pt x="16369" y="2185"/>
                  </a:cubicBezTo>
                  <a:lnTo>
                    <a:pt x="16369" y="10555"/>
                  </a:lnTo>
                  <a:lnTo>
                    <a:pt x="889" y="10555"/>
                  </a:lnTo>
                  <a:cubicBezTo>
                    <a:pt x="574" y="10555"/>
                    <a:pt x="325" y="11248"/>
                    <a:pt x="325" y="12096"/>
                  </a:cubicBezTo>
                  <a:lnTo>
                    <a:pt x="325" y="19343"/>
                  </a:lnTo>
                  <a:cubicBezTo>
                    <a:pt x="136" y="19463"/>
                    <a:pt x="-8" y="19928"/>
                    <a:pt x="1" y="20490"/>
                  </a:cubicBezTo>
                  <a:cubicBezTo>
                    <a:pt x="5" y="21122"/>
                    <a:pt x="207" y="21600"/>
                    <a:pt x="434" y="21600"/>
                  </a:cubicBezTo>
                  <a:lnTo>
                    <a:pt x="1016" y="21600"/>
                  </a:lnTo>
                  <a:cubicBezTo>
                    <a:pt x="1227" y="19618"/>
                    <a:pt x="1896" y="18161"/>
                    <a:pt x="2693" y="18161"/>
                  </a:cubicBezTo>
                  <a:cubicBezTo>
                    <a:pt x="3490" y="18161"/>
                    <a:pt x="4160" y="19618"/>
                    <a:pt x="4370" y="21600"/>
                  </a:cubicBezTo>
                  <a:lnTo>
                    <a:pt x="4505" y="21600"/>
                  </a:lnTo>
                  <a:cubicBezTo>
                    <a:pt x="4716" y="19618"/>
                    <a:pt x="5385" y="18161"/>
                    <a:pt x="6182" y="18161"/>
                  </a:cubicBezTo>
                  <a:cubicBezTo>
                    <a:pt x="6979" y="18161"/>
                    <a:pt x="7649" y="19618"/>
                    <a:pt x="7859" y="21600"/>
                  </a:cubicBezTo>
                  <a:lnTo>
                    <a:pt x="12123" y="21600"/>
                  </a:lnTo>
                  <a:cubicBezTo>
                    <a:pt x="12333" y="19618"/>
                    <a:pt x="13003" y="18161"/>
                    <a:pt x="13800" y="18161"/>
                  </a:cubicBezTo>
                  <a:cubicBezTo>
                    <a:pt x="14596" y="18161"/>
                    <a:pt x="15266" y="19618"/>
                    <a:pt x="15476" y="21600"/>
                  </a:cubicBezTo>
                  <a:lnTo>
                    <a:pt x="15612" y="21600"/>
                  </a:lnTo>
                  <a:cubicBezTo>
                    <a:pt x="15822" y="19618"/>
                    <a:pt x="16492" y="18161"/>
                    <a:pt x="17289" y="18161"/>
                  </a:cubicBezTo>
                  <a:cubicBezTo>
                    <a:pt x="18085" y="18161"/>
                    <a:pt x="18755" y="19618"/>
                    <a:pt x="18965" y="21600"/>
                  </a:cubicBezTo>
                  <a:lnTo>
                    <a:pt x="21159" y="21600"/>
                  </a:lnTo>
                  <a:cubicBezTo>
                    <a:pt x="21377" y="21600"/>
                    <a:pt x="21566" y="21170"/>
                    <a:pt x="21588" y="20573"/>
                  </a:cubicBezTo>
                  <a:cubicBezTo>
                    <a:pt x="21592" y="20119"/>
                    <a:pt x="21504" y="19690"/>
                    <a:pt x="21369" y="19475"/>
                  </a:cubicBezTo>
                  <a:close/>
                  <a:moveTo>
                    <a:pt x="16938" y="10484"/>
                  </a:moveTo>
                  <a:lnTo>
                    <a:pt x="16938" y="3379"/>
                  </a:lnTo>
                  <a:cubicBezTo>
                    <a:pt x="16938" y="2376"/>
                    <a:pt x="17236" y="1564"/>
                    <a:pt x="17604" y="1564"/>
                  </a:cubicBezTo>
                  <a:lnTo>
                    <a:pt x="19053" y="1564"/>
                  </a:lnTo>
                  <a:cubicBezTo>
                    <a:pt x="19377" y="1564"/>
                    <a:pt x="19653" y="2197"/>
                    <a:pt x="19705" y="3069"/>
                  </a:cubicBezTo>
                  <a:lnTo>
                    <a:pt x="20174" y="10472"/>
                  </a:lnTo>
                  <a:lnTo>
                    <a:pt x="16938" y="10472"/>
                  </a:lnTo>
                  <a:close/>
                </a:path>
              </a:pathLst>
            </a:custGeom>
            <a:solidFill>
              <a:srgbClr val="C81010"/>
            </a:solidFill>
            <a:ln>
              <a:noFill/>
            </a:ln>
          </p:spPr>
          <p:txBody>
            <a:bodyPr anchorCtr="0" anchor="ctr" bIns="274300" lIns="38100" spcFirstLastPara="1" rIns="38100" wrap="square" tIns="38100">
              <a:noAutofit/>
            </a:bodyPr>
            <a:lstStyle/>
            <a:p>
              <a:pPr indent="0" lvl="0" marL="0" marR="0" rtl="0" algn="ctr">
                <a:spcBef>
                  <a:spcPts val="0"/>
                </a:spcBef>
                <a:spcAft>
                  <a:spcPts val="0"/>
                </a:spcAft>
                <a:buNone/>
              </a:pPr>
              <a:r>
                <a:t/>
              </a:r>
              <a:endParaRPr b="1" sz="28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1" sz="28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1" sz="2800">
                <a:solidFill>
                  <a:srgbClr val="FFFFFF"/>
                </a:solidFill>
                <a:latin typeface="Calibri"/>
                <a:ea typeface="Calibri"/>
                <a:cs typeface="Calibri"/>
                <a:sym typeface="Calibri"/>
              </a:endParaRPr>
            </a:p>
            <a:p>
              <a:pPr indent="0" lvl="0" marL="0" marR="0" rtl="0" algn="ctr">
                <a:spcBef>
                  <a:spcPts val="0"/>
                </a:spcBef>
                <a:spcAft>
                  <a:spcPts val="0"/>
                </a:spcAft>
                <a:buNone/>
              </a:pPr>
              <a:r>
                <a:rPr b="1" lang="en-GB" sz="2800">
                  <a:solidFill>
                    <a:srgbClr val="FFFFFF"/>
                  </a:solidFill>
                  <a:latin typeface="Calibri"/>
                  <a:ea typeface="Calibri"/>
                  <a:cs typeface="Calibri"/>
                  <a:sym typeface="Calibri"/>
                </a:rPr>
                <a:t>The Traffic Police Control Room</a:t>
              </a:r>
              <a:endParaRPr/>
            </a:p>
          </p:txBody>
        </p:sp>
        <p:sp>
          <p:nvSpPr>
            <p:cNvPr id="86" name="Google Shape;86;p16"/>
            <p:cNvSpPr/>
            <p:nvPr/>
          </p:nvSpPr>
          <p:spPr>
            <a:xfrm>
              <a:off x="11001548" y="3837748"/>
              <a:ext cx="221508" cy="354456"/>
            </a:xfrm>
            <a:custGeom>
              <a:rect b="b" l="l" r="r" t="t"/>
              <a:pathLst>
                <a:path extrusionOk="0" h="21600" w="21600">
                  <a:moveTo>
                    <a:pt x="21600" y="0"/>
                  </a:moveTo>
                  <a:lnTo>
                    <a:pt x="17280" y="0"/>
                  </a:lnTo>
                  <a:cubicBezTo>
                    <a:pt x="7665" y="0"/>
                    <a:pt x="0" y="4877"/>
                    <a:pt x="0" y="10800"/>
                  </a:cubicBezTo>
                  <a:lnTo>
                    <a:pt x="0" y="10800"/>
                  </a:lnTo>
                  <a:cubicBezTo>
                    <a:pt x="0" y="16810"/>
                    <a:pt x="7804" y="21600"/>
                    <a:pt x="17280" y="21600"/>
                  </a:cubicBezTo>
                  <a:lnTo>
                    <a:pt x="21600" y="21600"/>
                  </a:lnTo>
                  <a:lnTo>
                    <a:pt x="21600" y="0"/>
                  </a:lnTo>
                  <a:close/>
                </a:path>
              </a:pathLst>
            </a:custGeom>
            <a:solidFill>
              <a:srgbClr val="FFCC4C"/>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87" name="Google Shape;87;p16"/>
            <p:cNvSpPr/>
            <p:nvPr/>
          </p:nvSpPr>
          <p:spPr>
            <a:xfrm>
              <a:off x="4350716" y="3837748"/>
              <a:ext cx="221508" cy="354456"/>
            </a:xfrm>
            <a:custGeom>
              <a:rect b="b" l="l" r="r" t="t"/>
              <a:pathLst>
                <a:path extrusionOk="0" h="21600" w="21600">
                  <a:moveTo>
                    <a:pt x="0" y="21600"/>
                  </a:moveTo>
                  <a:lnTo>
                    <a:pt x="4320" y="21600"/>
                  </a:lnTo>
                  <a:cubicBezTo>
                    <a:pt x="13935" y="21600"/>
                    <a:pt x="21600" y="16723"/>
                    <a:pt x="21600" y="10800"/>
                  </a:cubicBezTo>
                  <a:lnTo>
                    <a:pt x="21600" y="10800"/>
                  </a:lnTo>
                  <a:cubicBezTo>
                    <a:pt x="21600" y="4790"/>
                    <a:pt x="13796" y="0"/>
                    <a:pt x="4320" y="0"/>
                  </a:cubicBezTo>
                  <a:lnTo>
                    <a:pt x="0" y="0"/>
                  </a:lnTo>
                  <a:lnTo>
                    <a:pt x="0" y="21600"/>
                  </a:lnTo>
                  <a:close/>
                </a:path>
              </a:pathLst>
            </a:custGeom>
            <a:solidFill>
              <a:srgbClr val="FFCC4C"/>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grpSp>
      <p:sp>
        <p:nvSpPr>
          <p:cNvPr id="88" name="Google Shape;88;p16"/>
          <p:cNvSpPr/>
          <p:nvPr/>
        </p:nvSpPr>
        <p:spPr>
          <a:xfrm>
            <a:off x="340974" y="772150"/>
            <a:ext cx="1733707" cy="2266704"/>
          </a:xfrm>
          <a:custGeom>
            <a:rect b="b" l="l" r="r" t="t"/>
            <a:pathLst>
              <a:path extrusionOk="0" h="21600" w="21585">
                <a:moveTo>
                  <a:pt x="18454" y="0"/>
                </a:moveTo>
                <a:lnTo>
                  <a:pt x="2484" y="0"/>
                </a:lnTo>
                <a:cubicBezTo>
                  <a:pt x="1113" y="0"/>
                  <a:pt x="0" y="940"/>
                  <a:pt x="0" y="2097"/>
                </a:cubicBezTo>
                <a:lnTo>
                  <a:pt x="0" y="21600"/>
                </a:lnTo>
                <a:lnTo>
                  <a:pt x="18454" y="21600"/>
                </a:lnTo>
                <a:lnTo>
                  <a:pt x="18454" y="14763"/>
                </a:lnTo>
                <a:cubicBezTo>
                  <a:pt x="18454" y="14763"/>
                  <a:pt x="18454" y="14763"/>
                  <a:pt x="18454" y="14763"/>
                </a:cubicBezTo>
                <a:cubicBezTo>
                  <a:pt x="18664" y="14763"/>
                  <a:pt x="18858" y="14790"/>
                  <a:pt x="19035" y="14859"/>
                </a:cubicBezTo>
                <a:cubicBezTo>
                  <a:pt x="19196" y="14913"/>
                  <a:pt x="19342" y="14995"/>
                  <a:pt x="19503" y="15104"/>
                </a:cubicBezTo>
                <a:cubicBezTo>
                  <a:pt x="19551" y="15145"/>
                  <a:pt x="19600" y="15172"/>
                  <a:pt x="19664" y="15213"/>
                </a:cubicBezTo>
                <a:cubicBezTo>
                  <a:pt x="19890" y="15335"/>
                  <a:pt x="20132" y="15390"/>
                  <a:pt x="20406" y="15376"/>
                </a:cubicBezTo>
                <a:cubicBezTo>
                  <a:pt x="21035" y="15349"/>
                  <a:pt x="21552" y="14913"/>
                  <a:pt x="21584" y="14395"/>
                </a:cubicBezTo>
                <a:cubicBezTo>
                  <a:pt x="21600" y="14109"/>
                  <a:pt x="21487" y="13837"/>
                  <a:pt x="21245" y="13619"/>
                </a:cubicBezTo>
                <a:cubicBezTo>
                  <a:pt x="21003" y="13415"/>
                  <a:pt x="20697" y="13292"/>
                  <a:pt x="20358" y="13292"/>
                </a:cubicBezTo>
                <a:cubicBezTo>
                  <a:pt x="20116" y="13292"/>
                  <a:pt x="19874" y="13360"/>
                  <a:pt x="19664" y="13469"/>
                </a:cubicBezTo>
                <a:cubicBezTo>
                  <a:pt x="19616" y="13497"/>
                  <a:pt x="19567" y="13524"/>
                  <a:pt x="19535" y="13565"/>
                </a:cubicBezTo>
                <a:cubicBezTo>
                  <a:pt x="19406" y="13660"/>
                  <a:pt x="19293" y="13728"/>
                  <a:pt x="19164" y="13783"/>
                </a:cubicBezTo>
                <a:cubicBezTo>
                  <a:pt x="18954" y="13864"/>
                  <a:pt x="18712" y="13905"/>
                  <a:pt x="18470" y="13905"/>
                </a:cubicBezTo>
                <a:cubicBezTo>
                  <a:pt x="18470" y="13905"/>
                  <a:pt x="18470" y="13905"/>
                  <a:pt x="18470" y="13905"/>
                </a:cubicBezTo>
                <a:lnTo>
                  <a:pt x="18470" y="0"/>
                </a:lnTo>
                <a:close/>
              </a:path>
            </a:pathLst>
          </a:custGeom>
          <a:solidFill>
            <a:srgbClr val="EA9999"/>
          </a:solidFill>
          <a:ln>
            <a:noFill/>
          </a:ln>
        </p:spPr>
        <p:txBody>
          <a:bodyPr anchorCtr="0" anchor="ctr" bIns="38100" lIns="108000" spcFirstLastPara="1" rIns="396000" wrap="square" tIns="38100">
            <a:noAutofit/>
          </a:bodyPr>
          <a:lstStyle/>
          <a:p>
            <a:pPr indent="0" lvl="0" marL="0" rtl="0" algn="l">
              <a:spcBef>
                <a:spcPts val="0"/>
              </a:spcBef>
              <a:spcAft>
                <a:spcPts val="0"/>
              </a:spcAft>
              <a:buNone/>
            </a:pPr>
            <a:r>
              <a:rPr b="1" lang="en-GB" sz="1200">
                <a:solidFill>
                  <a:schemeClr val="dk1"/>
                </a:solidFill>
                <a:latin typeface="Raleway"/>
                <a:ea typeface="Raleway"/>
                <a:cs typeface="Raleway"/>
                <a:sym typeface="Raleway"/>
              </a:rPr>
              <a:t>We are starting our project by designing the Control Room!</a:t>
            </a:r>
            <a:endParaRPr b="1" sz="1200">
              <a:latin typeface="Raleway"/>
              <a:ea typeface="Raleway"/>
              <a:cs typeface="Raleway"/>
              <a:sym typeface="Raleway"/>
            </a:endParaRPr>
          </a:p>
          <a:p>
            <a:pPr indent="0" lvl="0" marL="0" marR="0" rtl="0" algn="l">
              <a:spcBef>
                <a:spcPts val="0"/>
              </a:spcBef>
              <a:spcAft>
                <a:spcPts val="0"/>
              </a:spcAft>
              <a:buNone/>
            </a:pPr>
            <a:r>
              <a:t/>
            </a:r>
            <a:endParaRPr b="1" sz="1050">
              <a:solidFill>
                <a:srgbClr val="262626"/>
              </a:solidFill>
              <a:latin typeface="Calibri"/>
              <a:ea typeface="Calibri"/>
              <a:cs typeface="Calibri"/>
              <a:sym typeface="Calibri"/>
            </a:endParaRPr>
          </a:p>
        </p:txBody>
      </p:sp>
      <p:sp>
        <p:nvSpPr>
          <p:cNvPr id="89" name="Google Shape;89;p16"/>
          <p:cNvSpPr/>
          <p:nvPr/>
        </p:nvSpPr>
        <p:spPr>
          <a:xfrm>
            <a:off x="1845451" y="772850"/>
            <a:ext cx="1842318" cy="2265300"/>
          </a:xfrm>
          <a:custGeom>
            <a:rect b="b" l="l" r="r" t="t"/>
            <a:pathLst>
              <a:path extrusionOk="0" h="21600" w="21600">
                <a:moveTo>
                  <a:pt x="19" y="13437"/>
                </a:moveTo>
                <a:cubicBezTo>
                  <a:pt x="94" y="13410"/>
                  <a:pt x="170" y="13369"/>
                  <a:pt x="264" y="13301"/>
                </a:cubicBezTo>
                <a:lnTo>
                  <a:pt x="264" y="13301"/>
                </a:lnTo>
                <a:cubicBezTo>
                  <a:pt x="340" y="13260"/>
                  <a:pt x="415" y="13219"/>
                  <a:pt x="472" y="13178"/>
                </a:cubicBezTo>
                <a:cubicBezTo>
                  <a:pt x="793" y="13028"/>
                  <a:pt x="1171" y="12933"/>
                  <a:pt x="1548" y="12933"/>
                </a:cubicBezTo>
                <a:cubicBezTo>
                  <a:pt x="2077" y="12933"/>
                  <a:pt x="2587" y="13083"/>
                  <a:pt x="2945" y="13369"/>
                </a:cubicBezTo>
                <a:cubicBezTo>
                  <a:pt x="3285" y="13628"/>
                  <a:pt x="3474" y="13968"/>
                  <a:pt x="3474" y="14336"/>
                </a:cubicBezTo>
                <a:cubicBezTo>
                  <a:pt x="3474" y="14364"/>
                  <a:pt x="3474" y="14391"/>
                  <a:pt x="3474" y="14405"/>
                </a:cubicBezTo>
                <a:cubicBezTo>
                  <a:pt x="3417" y="15113"/>
                  <a:pt x="2606" y="15699"/>
                  <a:pt x="1624" y="15726"/>
                </a:cubicBezTo>
                <a:cubicBezTo>
                  <a:pt x="1208" y="15740"/>
                  <a:pt x="812" y="15658"/>
                  <a:pt x="472" y="15495"/>
                </a:cubicBezTo>
                <a:cubicBezTo>
                  <a:pt x="378" y="15454"/>
                  <a:pt x="302" y="15413"/>
                  <a:pt x="227" y="15359"/>
                </a:cubicBezTo>
                <a:cubicBezTo>
                  <a:pt x="151" y="15304"/>
                  <a:pt x="76" y="15263"/>
                  <a:pt x="0" y="15236"/>
                </a:cubicBezTo>
                <a:lnTo>
                  <a:pt x="0" y="21600"/>
                </a:lnTo>
                <a:lnTo>
                  <a:pt x="21600" y="21600"/>
                </a:lnTo>
                <a:lnTo>
                  <a:pt x="21600" y="6609"/>
                </a:lnTo>
                <a:cubicBezTo>
                  <a:pt x="21562" y="6609"/>
                  <a:pt x="21524" y="6623"/>
                  <a:pt x="21468" y="6637"/>
                </a:cubicBezTo>
                <a:cubicBezTo>
                  <a:pt x="21298" y="6678"/>
                  <a:pt x="21147" y="6746"/>
                  <a:pt x="20977" y="6855"/>
                </a:cubicBezTo>
                <a:cubicBezTo>
                  <a:pt x="20920" y="6882"/>
                  <a:pt x="20864" y="6923"/>
                  <a:pt x="20807" y="6950"/>
                </a:cubicBezTo>
                <a:cubicBezTo>
                  <a:pt x="20486" y="7114"/>
                  <a:pt x="20090" y="7209"/>
                  <a:pt x="19693" y="7209"/>
                </a:cubicBezTo>
                <a:cubicBezTo>
                  <a:pt x="19164" y="7209"/>
                  <a:pt x="18655" y="7059"/>
                  <a:pt x="18296" y="6773"/>
                </a:cubicBezTo>
                <a:cubicBezTo>
                  <a:pt x="17918" y="6487"/>
                  <a:pt x="17729" y="6119"/>
                  <a:pt x="17767" y="5737"/>
                </a:cubicBezTo>
                <a:cubicBezTo>
                  <a:pt x="17824" y="5001"/>
                  <a:pt x="18655" y="4429"/>
                  <a:pt x="19674" y="4402"/>
                </a:cubicBezTo>
                <a:cubicBezTo>
                  <a:pt x="20108" y="4402"/>
                  <a:pt x="20505" y="4484"/>
                  <a:pt x="20864" y="4674"/>
                </a:cubicBezTo>
                <a:cubicBezTo>
                  <a:pt x="20920" y="4702"/>
                  <a:pt x="20958" y="4729"/>
                  <a:pt x="20996" y="4756"/>
                </a:cubicBezTo>
                <a:cubicBezTo>
                  <a:pt x="21166" y="4865"/>
                  <a:pt x="21355" y="4933"/>
                  <a:pt x="21543" y="4974"/>
                </a:cubicBezTo>
                <a:cubicBezTo>
                  <a:pt x="21562" y="4974"/>
                  <a:pt x="21581" y="4974"/>
                  <a:pt x="21600" y="4988"/>
                </a:cubicBezTo>
                <a:lnTo>
                  <a:pt x="21600" y="0"/>
                </a:lnTo>
                <a:lnTo>
                  <a:pt x="0" y="0"/>
                </a:lnTo>
                <a:lnTo>
                  <a:pt x="0" y="13437"/>
                </a:lnTo>
                <a:close/>
              </a:path>
            </a:pathLst>
          </a:custGeom>
          <a:solidFill>
            <a:srgbClr val="FFE599"/>
          </a:solidFill>
          <a:ln>
            <a:noFill/>
          </a:ln>
        </p:spPr>
        <p:txBody>
          <a:bodyPr anchorCtr="0" anchor="ctr" bIns="38100" lIns="288000" spcFirstLastPara="1" rIns="324000" wrap="square" tIns="38100">
            <a:noAutofit/>
          </a:bodyPr>
          <a:lstStyle/>
          <a:p>
            <a:pPr indent="0" lvl="0" marL="0" rtl="0" algn="l">
              <a:spcBef>
                <a:spcPts val="0"/>
              </a:spcBef>
              <a:spcAft>
                <a:spcPts val="0"/>
              </a:spcAft>
              <a:buNone/>
            </a:pPr>
            <a:r>
              <a:rPr b="1" lang="en-GB" sz="1200">
                <a:solidFill>
                  <a:schemeClr val="dk1"/>
                </a:solidFill>
                <a:latin typeface="Raleway"/>
                <a:ea typeface="Raleway"/>
                <a:cs typeface="Raleway"/>
                <a:sym typeface="Raleway"/>
              </a:rPr>
              <a:t>Through this, we attempt to address one of the most significant drawbacks i.e. reducing the exposure of Traffic Police.</a:t>
            </a:r>
            <a:endParaRPr b="1" sz="1200">
              <a:latin typeface="Raleway"/>
              <a:ea typeface="Raleway"/>
              <a:cs typeface="Raleway"/>
              <a:sym typeface="Raleway"/>
            </a:endParaRPr>
          </a:p>
        </p:txBody>
      </p:sp>
      <p:sp>
        <p:nvSpPr>
          <p:cNvPr id="90" name="Google Shape;90;p16"/>
          <p:cNvSpPr/>
          <p:nvPr/>
        </p:nvSpPr>
        <p:spPr>
          <a:xfrm>
            <a:off x="3412391" y="772155"/>
            <a:ext cx="1955314" cy="2266704"/>
          </a:xfrm>
          <a:custGeom>
            <a:rect b="b" l="l" r="r" t="t"/>
            <a:pathLst>
              <a:path extrusionOk="0" h="21600" w="21586">
                <a:moveTo>
                  <a:pt x="3347" y="5325"/>
                </a:moveTo>
                <a:cubicBezTo>
                  <a:pt x="3252" y="5339"/>
                  <a:pt x="3157" y="5352"/>
                  <a:pt x="3063" y="5352"/>
                </a:cubicBezTo>
                <a:cubicBezTo>
                  <a:pt x="2921" y="5352"/>
                  <a:pt x="2779" y="5339"/>
                  <a:pt x="2637" y="5298"/>
                </a:cubicBezTo>
                <a:cubicBezTo>
                  <a:pt x="2416" y="5243"/>
                  <a:pt x="2211" y="5148"/>
                  <a:pt x="2021" y="4998"/>
                </a:cubicBezTo>
                <a:cubicBezTo>
                  <a:pt x="1990" y="4971"/>
                  <a:pt x="1958" y="4957"/>
                  <a:pt x="1927" y="4944"/>
                </a:cubicBezTo>
                <a:cubicBezTo>
                  <a:pt x="1706" y="4808"/>
                  <a:pt x="1453" y="4739"/>
                  <a:pt x="1185" y="4739"/>
                </a:cubicBezTo>
                <a:cubicBezTo>
                  <a:pt x="570" y="4753"/>
                  <a:pt x="33" y="5189"/>
                  <a:pt x="2" y="5734"/>
                </a:cubicBezTo>
                <a:cubicBezTo>
                  <a:pt x="2" y="5734"/>
                  <a:pt x="2" y="5747"/>
                  <a:pt x="2" y="5747"/>
                </a:cubicBezTo>
                <a:cubicBezTo>
                  <a:pt x="-14" y="5992"/>
                  <a:pt x="81" y="6224"/>
                  <a:pt x="238" y="6415"/>
                </a:cubicBezTo>
                <a:cubicBezTo>
                  <a:pt x="475" y="6687"/>
                  <a:pt x="822" y="6837"/>
                  <a:pt x="1201" y="6837"/>
                </a:cubicBezTo>
                <a:cubicBezTo>
                  <a:pt x="1453" y="6837"/>
                  <a:pt x="1690" y="6769"/>
                  <a:pt x="1895" y="6646"/>
                </a:cubicBezTo>
                <a:cubicBezTo>
                  <a:pt x="1927" y="6619"/>
                  <a:pt x="1958" y="6605"/>
                  <a:pt x="1990" y="6578"/>
                </a:cubicBezTo>
                <a:cubicBezTo>
                  <a:pt x="2179" y="6442"/>
                  <a:pt x="2353" y="6347"/>
                  <a:pt x="2542" y="6292"/>
                </a:cubicBezTo>
                <a:cubicBezTo>
                  <a:pt x="2700" y="6251"/>
                  <a:pt x="2873" y="6224"/>
                  <a:pt x="3031" y="6224"/>
                </a:cubicBezTo>
                <a:cubicBezTo>
                  <a:pt x="3126" y="6224"/>
                  <a:pt x="3220" y="6238"/>
                  <a:pt x="3315" y="6251"/>
                </a:cubicBezTo>
                <a:lnTo>
                  <a:pt x="3315" y="21600"/>
                </a:lnTo>
                <a:lnTo>
                  <a:pt x="21586" y="21600"/>
                </a:lnTo>
                <a:lnTo>
                  <a:pt x="21586" y="2097"/>
                </a:lnTo>
                <a:cubicBezTo>
                  <a:pt x="21586" y="940"/>
                  <a:pt x="20497" y="0"/>
                  <a:pt x="19156" y="0"/>
                </a:cubicBezTo>
                <a:lnTo>
                  <a:pt x="3299" y="0"/>
                </a:lnTo>
                <a:lnTo>
                  <a:pt x="3299" y="5325"/>
                </a:lnTo>
                <a:close/>
              </a:path>
            </a:pathLst>
          </a:custGeom>
          <a:solidFill>
            <a:srgbClr val="B6D7A8"/>
          </a:solidFill>
          <a:ln>
            <a:noFill/>
          </a:ln>
        </p:spPr>
        <p:txBody>
          <a:bodyPr anchorCtr="0" anchor="ctr" bIns="38100" lIns="432000" spcFirstLastPara="1" rIns="144000" wrap="square" tIns="38100">
            <a:noAutofit/>
          </a:bodyPr>
          <a:lstStyle/>
          <a:p>
            <a:pPr indent="0" lvl="0" marL="0" rtl="0" algn="l">
              <a:spcBef>
                <a:spcPts val="0"/>
              </a:spcBef>
              <a:spcAft>
                <a:spcPts val="0"/>
              </a:spcAft>
              <a:buNone/>
            </a:pPr>
            <a:r>
              <a:rPr b="1" lang="en-GB" sz="1200">
                <a:solidFill>
                  <a:schemeClr val="dk1"/>
                </a:solidFill>
                <a:latin typeface="Raleway"/>
                <a:ea typeface="Raleway"/>
                <a:cs typeface="Raleway"/>
                <a:sym typeface="Raleway"/>
              </a:rPr>
              <a:t>This setup will help in maintaining their health and consequently improve their efficiency and alertness at working hours to a great extent.</a:t>
            </a:r>
            <a:endParaRPr b="1" sz="1200">
              <a:latin typeface="Raleway"/>
              <a:ea typeface="Raleway"/>
              <a:cs typeface="Raleway"/>
              <a:sym typeface="Raleway"/>
            </a:endParaRPr>
          </a:p>
        </p:txBody>
      </p:sp>
      <p:pic>
        <p:nvPicPr>
          <p:cNvPr id="91" name="Google Shape;91;p16"/>
          <p:cNvPicPr preferRelativeResize="0"/>
          <p:nvPr/>
        </p:nvPicPr>
        <p:blipFill>
          <a:blip r:embed="rId3">
            <a:alphaModFix/>
          </a:blip>
          <a:stretch>
            <a:fillRect/>
          </a:stretch>
        </p:blipFill>
        <p:spPr>
          <a:xfrm>
            <a:off x="6331325" y="0"/>
            <a:ext cx="4405725"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17"/>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grpSp>
        <p:nvGrpSpPr>
          <p:cNvPr id="98" name="Google Shape;98;p17"/>
          <p:cNvGrpSpPr/>
          <p:nvPr/>
        </p:nvGrpSpPr>
        <p:grpSpPr>
          <a:xfrm>
            <a:off x="4089170" y="673946"/>
            <a:ext cx="672123" cy="4449422"/>
            <a:chOff x="6527799" y="13817598"/>
            <a:chExt cx="1437696" cy="8209265"/>
          </a:xfrm>
        </p:grpSpPr>
        <p:sp>
          <p:nvSpPr>
            <p:cNvPr id="99" name="Google Shape;99;p17"/>
            <p:cNvSpPr/>
            <p:nvPr/>
          </p:nvSpPr>
          <p:spPr>
            <a:xfrm>
              <a:off x="6527799" y="13817598"/>
              <a:ext cx="1437696" cy="770904"/>
            </a:xfrm>
            <a:custGeom>
              <a:rect b="b" l="l" r="r" t="t"/>
              <a:pathLst>
                <a:path extrusionOk="0" h="21600" w="21600">
                  <a:moveTo>
                    <a:pt x="21581" y="21600"/>
                  </a:moveTo>
                  <a:lnTo>
                    <a:pt x="0" y="21600"/>
                  </a:lnTo>
                  <a:lnTo>
                    <a:pt x="0" y="4021"/>
                  </a:lnTo>
                  <a:cubicBezTo>
                    <a:pt x="0" y="1815"/>
                    <a:pt x="976" y="0"/>
                    <a:pt x="2162" y="0"/>
                  </a:cubicBezTo>
                  <a:lnTo>
                    <a:pt x="19438" y="0"/>
                  </a:lnTo>
                  <a:cubicBezTo>
                    <a:pt x="20624" y="0"/>
                    <a:pt x="21600" y="1815"/>
                    <a:pt x="21600" y="4021"/>
                  </a:cubicBezTo>
                  <a:lnTo>
                    <a:pt x="21600" y="21600"/>
                  </a:lnTo>
                  <a:close/>
                </a:path>
              </a:pathLst>
            </a:custGeom>
            <a:solidFill>
              <a:srgbClr val="2525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7"/>
            <p:cNvSpPr/>
            <p:nvPr/>
          </p:nvSpPr>
          <p:spPr>
            <a:xfrm>
              <a:off x="6527799" y="20751800"/>
              <a:ext cx="1437696" cy="960120"/>
            </a:xfrm>
            <a:custGeom>
              <a:rect b="b" l="l" r="r" t="t"/>
              <a:pathLst>
                <a:path extrusionOk="0" h="21600" w="21600">
                  <a:moveTo>
                    <a:pt x="14502" y="21600"/>
                  </a:moveTo>
                  <a:lnTo>
                    <a:pt x="21600" y="0"/>
                  </a:lnTo>
                  <a:lnTo>
                    <a:pt x="0" y="0"/>
                  </a:lnTo>
                  <a:lnTo>
                    <a:pt x="7098" y="21600"/>
                  </a:lnTo>
                  <a:cubicBezTo>
                    <a:pt x="8227" y="20800"/>
                    <a:pt x="9470" y="20371"/>
                    <a:pt x="10810" y="20371"/>
                  </a:cubicBezTo>
                  <a:cubicBezTo>
                    <a:pt x="12149" y="20371"/>
                    <a:pt x="13373" y="20800"/>
                    <a:pt x="14502" y="21600"/>
                  </a:cubicBezTo>
                  <a:close/>
                </a:path>
              </a:pathLst>
            </a:custGeom>
            <a:solidFill>
              <a:srgbClr val="F1CA9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7"/>
            <p:cNvSpPr/>
            <p:nvPr/>
          </p:nvSpPr>
          <p:spPr>
            <a:xfrm>
              <a:off x="7000255" y="21653500"/>
              <a:ext cx="492750" cy="373363"/>
            </a:xfrm>
            <a:custGeom>
              <a:rect b="b" l="l" r="r" t="t"/>
              <a:pathLst>
                <a:path extrusionOk="0" h="20160" w="21600">
                  <a:moveTo>
                    <a:pt x="21600" y="2949"/>
                  </a:moveTo>
                  <a:cubicBezTo>
                    <a:pt x="18315" y="1029"/>
                    <a:pt x="14697" y="0"/>
                    <a:pt x="10800" y="0"/>
                  </a:cubicBezTo>
                  <a:cubicBezTo>
                    <a:pt x="6903" y="0"/>
                    <a:pt x="3285" y="1097"/>
                    <a:pt x="0" y="2949"/>
                  </a:cubicBezTo>
                  <a:lnTo>
                    <a:pt x="5122" y="15840"/>
                  </a:lnTo>
                  <a:cubicBezTo>
                    <a:pt x="7404" y="21600"/>
                    <a:pt x="14085" y="21600"/>
                    <a:pt x="16423" y="15840"/>
                  </a:cubicBezTo>
                  <a:lnTo>
                    <a:pt x="21600" y="2949"/>
                  </a:lnTo>
                  <a:close/>
                </a:path>
              </a:pathLst>
            </a:custGeom>
            <a:solidFill>
              <a:schemeClr val="dk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7"/>
            <p:cNvSpPr/>
            <p:nvPr/>
          </p:nvSpPr>
          <p:spPr>
            <a:xfrm>
              <a:off x="6527799" y="19240498"/>
              <a:ext cx="1437696" cy="1396980"/>
            </a:xfrm>
            <a:custGeom>
              <a:rect b="b" l="l" r="r" t="t"/>
              <a:pathLst>
                <a:path extrusionOk="0" h="21600" w="21600">
                  <a:moveTo>
                    <a:pt x="18405" y="0"/>
                  </a:moveTo>
                  <a:cubicBezTo>
                    <a:pt x="18520" y="157"/>
                    <a:pt x="18635" y="314"/>
                    <a:pt x="18788" y="432"/>
                  </a:cubicBezTo>
                  <a:cubicBezTo>
                    <a:pt x="19610" y="1119"/>
                    <a:pt x="20127" y="2140"/>
                    <a:pt x="20127" y="3279"/>
                  </a:cubicBezTo>
                  <a:cubicBezTo>
                    <a:pt x="20127" y="5439"/>
                    <a:pt x="18252" y="7167"/>
                    <a:pt x="15975" y="7069"/>
                  </a:cubicBezTo>
                  <a:cubicBezTo>
                    <a:pt x="13909" y="6971"/>
                    <a:pt x="12264" y="5302"/>
                    <a:pt x="12244" y="3319"/>
                  </a:cubicBezTo>
                  <a:cubicBezTo>
                    <a:pt x="12244" y="2180"/>
                    <a:pt x="12761" y="1139"/>
                    <a:pt x="13584" y="452"/>
                  </a:cubicBezTo>
                  <a:cubicBezTo>
                    <a:pt x="13737" y="334"/>
                    <a:pt x="13871" y="177"/>
                    <a:pt x="13966" y="20"/>
                  </a:cubicBezTo>
                  <a:lnTo>
                    <a:pt x="0" y="20"/>
                  </a:lnTo>
                  <a:lnTo>
                    <a:pt x="0" y="21600"/>
                  </a:lnTo>
                  <a:lnTo>
                    <a:pt x="21600" y="21600"/>
                  </a:lnTo>
                  <a:lnTo>
                    <a:pt x="21600" y="0"/>
                  </a:lnTo>
                  <a:lnTo>
                    <a:pt x="18405" y="0"/>
                  </a:lnTo>
                  <a:close/>
                </a:path>
              </a:pathLst>
            </a:custGeom>
            <a:solidFill>
              <a:schemeClr val="lt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7"/>
            <p:cNvSpPr/>
            <p:nvPr/>
          </p:nvSpPr>
          <p:spPr>
            <a:xfrm>
              <a:off x="6527799" y="17729200"/>
              <a:ext cx="1437696" cy="1893805"/>
            </a:xfrm>
            <a:custGeom>
              <a:rect b="b" l="l" r="r" t="t"/>
              <a:pathLst>
                <a:path extrusionOk="0" h="21545" w="21600">
                  <a:moveTo>
                    <a:pt x="18709" y="15864"/>
                  </a:moveTo>
                  <a:lnTo>
                    <a:pt x="21600" y="15864"/>
                  </a:lnTo>
                  <a:lnTo>
                    <a:pt x="21600" y="0"/>
                  </a:lnTo>
                  <a:lnTo>
                    <a:pt x="7545" y="0"/>
                  </a:lnTo>
                  <a:cubicBezTo>
                    <a:pt x="7660" y="116"/>
                    <a:pt x="7774" y="217"/>
                    <a:pt x="7928" y="303"/>
                  </a:cubicBezTo>
                  <a:cubicBezTo>
                    <a:pt x="8751" y="809"/>
                    <a:pt x="9268" y="1560"/>
                    <a:pt x="9268" y="2398"/>
                  </a:cubicBezTo>
                  <a:cubicBezTo>
                    <a:pt x="9268" y="3988"/>
                    <a:pt x="7391" y="5259"/>
                    <a:pt x="5113" y="5187"/>
                  </a:cubicBezTo>
                  <a:cubicBezTo>
                    <a:pt x="3045" y="5115"/>
                    <a:pt x="1398" y="3887"/>
                    <a:pt x="1379" y="2427"/>
                  </a:cubicBezTo>
                  <a:cubicBezTo>
                    <a:pt x="1379" y="1589"/>
                    <a:pt x="1896" y="824"/>
                    <a:pt x="2719" y="318"/>
                  </a:cubicBezTo>
                  <a:cubicBezTo>
                    <a:pt x="2872" y="231"/>
                    <a:pt x="2987" y="116"/>
                    <a:pt x="3102" y="14"/>
                  </a:cubicBezTo>
                  <a:lnTo>
                    <a:pt x="0" y="14"/>
                  </a:lnTo>
                  <a:lnTo>
                    <a:pt x="0" y="15864"/>
                  </a:lnTo>
                  <a:lnTo>
                    <a:pt x="13653" y="15864"/>
                  </a:lnTo>
                  <a:cubicBezTo>
                    <a:pt x="14304" y="15864"/>
                    <a:pt x="14860" y="16254"/>
                    <a:pt x="14879" y="16745"/>
                  </a:cubicBezTo>
                  <a:cubicBezTo>
                    <a:pt x="14879" y="16745"/>
                    <a:pt x="14879" y="16745"/>
                    <a:pt x="14879" y="16760"/>
                  </a:cubicBezTo>
                  <a:lnTo>
                    <a:pt x="14879" y="16919"/>
                  </a:lnTo>
                  <a:cubicBezTo>
                    <a:pt x="14879" y="17280"/>
                    <a:pt x="14668" y="17598"/>
                    <a:pt x="14304" y="17843"/>
                  </a:cubicBezTo>
                  <a:cubicBezTo>
                    <a:pt x="13711" y="18248"/>
                    <a:pt x="13328" y="18855"/>
                    <a:pt x="13366" y="19505"/>
                  </a:cubicBezTo>
                  <a:cubicBezTo>
                    <a:pt x="13423" y="20589"/>
                    <a:pt x="14611" y="21499"/>
                    <a:pt x="16047" y="21542"/>
                  </a:cubicBezTo>
                  <a:cubicBezTo>
                    <a:pt x="17655" y="21600"/>
                    <a:pt x="18996" y="20632"/>
                    <a:pt x="18996" y="19418"/>
                  </a:cubicBezTo>
                  <a:cubicBezTo>
                    <a:pt x="18996" y="18783"/>
                    <a:pt x="18632" y="18219"/>
                    <a:pt x="18038" y="17829"/>
                  </a:cubicBezTo>
                  <a:cubicBezTo>
                    <a:pt x="17694" y="17598"/>
                    <a:pt x="17483" y="17251"/>
                    <a:pt x="17483" y="16904"/>
                  </a:cubicBezTo>
                  <a:lnTo>
                    <a:pt x="17483" y="16760"/>
                  </a:lnTo>
                  <a:cubicBezTo>
                    <a:pt x="17483" y="16760"/>
                    <a:pt x="17483" y="16760"/>
                    <a:pt x="17483" y="16745"/>
                  </a:cubicBezTo>
                  <a:cubicBezTo>
                    <a:pt x="17483" y="16254"/>
                    <a:pt x="18057" y="15864"/>
                    <a:pt x="18709" y="15864"/>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7"/>
            <p:cNvSpPr/>
            <p:nvPr/>
          </p:nvSpPr>
          <p:spPr>
            <a:xfrm>
              <a:off x="6527799" y="16217898"/>
              <a:ext cx="1437696" cy="1893805"/>
            </a:xfrm>
            <a:custGeom>
              <a:rect b="b" l="l" r="r" t="t"/>
              <a:pathLst>
                <a:path extrusionOk="0" h="21545" w="21600">
                  <a:moveTo>
                    <a:pt x="7844" y="15864"/>
                  </a:moveTo>
                  <a:lnTo>
                    <a:pt x="21600" y="15864"/>
                  </a:lnTo>
                  <a:lnTo>
                    <a:pt x="21600" y="0"/>
                  </a:lnTo>
                  <a:lnTo>
                    <a:pt x="18462" y="0"/>
                  </a:lnTo>
                  <a:cubicBezTo>
                    <a:pt x="18558" y="87"/>
                    <a:pt x="18673" y="173"/>
                    <a:pt x="18788" y="260"/>
                  </a:cubicBezTo>
                  <a:cubicBezTo>
                    <a:pt x="19610" y="766"/>
                    <a:pt x="20127" y="1517"/>
                    <a:pt x="20127" y="2355"/>
                  </a:cubicBezTo>
                  <a:cubicBezTo>
                    <a:pt x="20127" y="3944"/>
                    <a:pt x="18252" y="5216"/>
                    <a:pt x="15975" y="5144"/>
                  </a:cubicBezTo>
                  <a:cubicBezTo>
                    <a:pt x="13909" y="5071"/>
                    <a:pt x="12264" y="3843"/>
                    <a:pt x="12244" y="2384"/>
                  </a:cubicBezTo>
                  <a:cubicBezTo>
                    <a:pt x="12244" y="1546"/>
                    <a:pt x="12761" y="780"/>
                    <a:pt x="13584" y="275"/>
                  </a:cubicBezTo>
                  <a:cubicBezTo>
                    <a:pt x="13698" y="202"/>
                    <a:pt x="13813" y="116"/>
                    <a:pt x="13909" y="14"/>
                  </a:cubicBezTo>
                  <a:lnTo>
                    <a:pt x="0" y="14"/>
                  </a:lnTo>
                  <a:lnTo>
                    <a:pt x="0" y="15879"/>
                  </a:lnTo>
                  <a:lnTo>
                    <a:pt x="2812" y="15879"/>
                  </a:lnTo>
                  <a:cubicBezTo>
                    <a:pt x="3463" y="15879"/>
                    <a:pt x="4018" y="16269"/>
                    <a:pt x="4018" y="16745"/>
                  </a:cubicBezTo>
                  <a:cubicBezTo>
                    <a:pt x="4018" y="16745"/>
                    <a:pt x="4018" y="16745"/>
                    <a:pt x="4018" y="16760"/>
                  </a:cubicBezTo>
                  <a:lnTo>
                    <a:pt x="4018" y="16919"/>
                  </a:lnTo>
                  <a:cubicBezTo>
                    <a:pt x="4018" y="17280"/>
                    <a:pt x="3807" y="17598"/>
                    <a:pt x="3444" y="17843"/>
                  </a:cubicBezTo>
                  <a:cubicBezTo>
                    <a:pt x="2851" y="18248"/>
                    <a:pt x="2468" y="18855"/>
                    <a:pt x="2506" y="19505"/>
                  </a:cubicBezTo>
                  <a:cubicBezTo>
                    <a:pt x="2564" y="20589"/>
                    <a:pt x="3750" y="21499"/>
                    <a:pt x="5185" y="21542"/>
                  </a:cubicBezTo>
                  <a:cubicBezTo>
                    <a:pt x="6792" y="21600"/>
                    <a:pt x="8131" y="20632"/>
                    <a:pt x="8131" y="19418"/>
                  </a:cubicBezTo>
                  <a:cubicBezTo>
                    <a:pt x="8131" y="18783"/>
                    <a:pt x="7768" y="18219"/>
                    <a:pt x="7174" y="17829"/>
                  </a:cubicBezTo>
                  <a:cubicBezTo>
                    <a:pt x="6830" y="17598"/>
                    <a:pt x="6620" y="17251"/>
                    <a:pt x="6620" y="16904"/>
                  </a:cubicBezTo>
                  <a:lnTo>
                    <a:pt x="6620" y="16760"/>
                  </a:lnTo>
                  <a:cubicBezTo>
                    <a:pt x="6620" y="16760"/>
                    <a:pt x="6620" y="16760"/>
                    <a:pt x="6620" y="16745"/>
                  </a:cubicBezTo>
                  <a:cubicBezTo>
                    <a:pt x="6658" y="16254"/>
                    <a:pt x="7213" y="15864"/>
                    <a:pt x="7844" y="15864"/>
                  </a:cubicBezTo>
                  <a:close/>
                </a:path>
              </a:pathLst>
            </a:custGeom>
            <a:solidFill>
              <a:schemeClr val="lt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7"/>
            <p:cNvSpPr/>
            <p:nvPr/>
          </p:nvSpPr>
          <p:spPr>
            <a:xfrm>
              <a:off x="6527799" y="14719302"/>
              <a:ext cx="1437696" cy="1884885"/>
            </a:xfrm>
            <a:custGeom>
              <a:rect b="b" l="l" r="r" t="t"/>
              <a:pathLst>
                <a:path extrusionOk="0" h="21544" w="21600">
                  <a:moveTo>
                    <a:pt x="18613" y="15895"/>
                  </a:moveTo>
                  <a:lnTo>
                    <a:pt x="21600" y="15895"/>
                  </a:lnTo>
                  <a:lnTo>
                    <a:pt x="21600" y="0"/>
                  </a:lnTo>
                  <a:lnTo>
                    <a:pt x="0" y="0"/>
                  </a:lnTo>
                  <a:lnTo>
                    <a:pt x="0" y="15895"/>
                  </a:lnTo>
                  <a:lnTo>
                    <a:pt x="13749" y="15895"/>
                  </a:lnTo>
                  <a:cubicBezTo>
                    <a:pt x="14362" y="15895"/>
                    <a:pt x="14879" y="16258"/>
                    <a:pt x="14879" y="16723"/>
                  </a:cubicBezTo>
                  <a:cubicBezTo>
                    <a:pt x="14879" y="16723"/>
                    <a:pt x="14879" y="16723"/>
                    <a:pt x="14879" y="16737"/>
                  </a:cubicBezTo>
                  <a:lnTo>
                    <a:pt x="14879" y="16897"/>
                  </a:lnTo>
                  <a:cubicBezTo>
                    <a:pt x="14879" y="17260"/>
                    <a:pt x="14668" y="17579"/>
                    <a:pt x="14304" y="17826"/>
                  </a:cubicBezTo>
                  <a:cubicBezTo>
                    <a:pt x="13711" y="18232"/>
                    <a:pt x="13328" y="18842"/>
                    <a:pt x="13366" y="19495"/>
                  </a:cubicBezTo>
                  <a:cubicBezTo>
                    <a:pt x="13423" y="20584"/>
                    <a:pt x="14611" y="21498"/>
                    <a:pt x="16047" y="21542"/>
                  </a:cubicBezTo>
                  <a:cubicBezTo>
                    <a:pt x="17655" y="21600"/>
                    <a:pt x="18996" y="20627"/>
                    <a:pt x="18996" y="19408"/>
                  </a:cubicBezTo>
                  <a:cubicBezTo>
                    <a:pt x="18996" y="18769"/>
                    <a:pt x="18632" y="18203"/>
                    <a:pt x="18038" y="17811"/>
                  </a:cubicBezTo>
                  <a:cubicBezTo>
                    <a:pt x="17694" y="17579"/>
                    <a:pt x="17483" y="17231"/>
                    <a:pt x="17483" y="16882"/>
                  </a:cubicBezTo>
                  <a:lnTo>
                    <a:pt x="17483" y="16737"/>
                  </a:lnTo>
                  <a:cubicBezTo>
                    <a:pt x="17483" y="16737"/>
                    <a:pt x="17483" y="16737"/>
                    <a:pt x="17483" y="16723"/>
                  </a:cubicBezTo>
                  <a:cubicBezTo>
                    <a:pt x="17483" y="16258"/>
                    <a:pt x="18019" y="15895"/>
                    <a:pt x="18613" y="15895"/>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 name="Google Shape;106;p17"/>
          <p:cNvSpPr txBox="1"/>
          <p:nvPr/>
        </p:nvSpPr>
        <p:spPr>
          <a:xfrm>
            <a:off x="1088949" y="1206700"/>
            <a:ext cx="2884800" cy="738900"/>
          </a:xfrm>
          <a:prstGeom prst="rect">
            <a:avLst/>
          </a:prstGeom>
          <a:noFill/>
          <a:ln>
            <a:noFill/>
          </a:ln>
        </p:spPr>
        <p:txBody>
          <a:bodyPr anchorCtr="0" anchor="t" bIns="45700" lIns="0" spcFirstLastPara="1" rIns="0" wrap="square" tIns="45700">
            <a:spAutoFit/>
          </a:bodyPr>
          <a:lstStyle/>
          <a:p>
            <a:pPr indent="0" lvl="0" marL="0" rtl="0" algn="just">
              <a:spcBef>
                <a:spcPts val="0"/>
              </a:spcBef>
              <a:spcAft>
                <a:spcPts val="0"/>
              </a:spcAft>
              <a:buClr>
                <a:schemeClr val="dk1"/>
              </a:buClr>
              <a:buFont typeface="Arial"/>
              <a:buNone/>
            </a:pPr>
            <a:r>
              <a:rPr lang="en-GB">
                <a:solidFill>
                  <a:schemeClr val="lt1"/>
                </a:solidFill>
                <a:latin typeface="Raleway SemiBold"/>
                <a:ea typeface="Raleway SemiBold"/>
                <a:cs typeface="Raleway SemiBold"/>
                <a:sym typeface="Raleway SemiBold"/>
              </a:rPr>
              <a:t>Design of the control room office.</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Clr>
                <a:schemeClr val="dk1"/>
              </a:buClr>
              <a:buFont typeface="Arial"/>
              <a:buNone/>
            </a:pPr>
            <a:r>
              <a:rPr lang="en-GB">
                <a:solidFill>
                  <a:schemeClr val="lt1"/>
                </a:solidFill>
                <a:latin typeface="Raleway SemiBold"/>
                <a:ea typeface="Raleway SemiBold"/>
                <a:cs typeface="Raleway SemiBold"/>
                <a:sym typeface="Raleway SemiBold"/>
              </a:rPr>
              <a:t>(shape &amp; structure)</a:t>
            </a:r>
            <a:endParaRPr>
              <a:solidFill>
                <a:schemeClr val="lt1"/>
              </a:solidFill>
              <a:latin typeface="Raleway SemiBold"/>
              <a:ea typeface="Raleway SemiBold"/>
              <a:cs typeface="Raleway SemiBold"/>
              <a:sym typeface="Raleway SemiBold"/>
            </a:endParaRPr>
          </a:p>
          <a:p>
            <a:pPr indent="0" lvl="0" marL="0" marR="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p:txBody>
      </p:sp>
      <p:sp>
        <p:nvSpPr>
          <p:cNvPr id="107" name="Google Shape;107;p17"/>
          <p:cNvSpPr txBox="1"/>
          <p:nvPr/>
        </p:nvSpPr>
        <p:spPr>
          <a:xfrm>
            <a:off x="1204900" y="2881650"/>
            <a:ext cx="2652900" cy="5232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Clr>
                <a:schemeClr val="dk1"/>
              </a:buClr>
              <a:buFont typeface="Arial"/>
              <a:buNone/>
            </a:pPr>
            <a:r>
              <a:rPr lang="en-GB">
                <a:solidFill>
                  <a:schemeClr val="lt1"/>
                </a:solidFill>
                <a:latin typeface="Raleway SemiBold"/>
                <a:ea typeface="Raleway SemiBold"/>
                <a:cs typeface="Raleway SemiBold"/>
                <a:sym typeface="Raleway SemiBold"/>
              </a:rPr>
              <a:t>Functions of the Control Room.</a:t>
            </a:r>
            <a:endParaRPr sz="1600">
              <a:solidFill>
                <a:schemeClr val="dk1"/>
              </a:solidFill>
              <a:latin typeface="Raleway SemiBold"/>
              <a:ea typeface="Raleway SemiBold"/>
              <a:cs typeface="Raleway SemiBold"/>
              <a:sym typeface="Raleway SemiBold"/>
            </a:endParaRPr>
          </a:p>
          <a:p>
            <a:pPr indent="0" lvl="0" marL="0" marR="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p:txBody>
      </p:sp>
      <p:sp>
        <p:nvSpPr>
          <p:cNvPr id="108" name="Google Shape;108;p17"/>
          <p:cNvSpPr txBox="1"/>
          <p:nvPr/>
        </p:nvSpPr>
        <p:spPr>
          <a:xfrm>
            <a:off x="4876735" y="3697964"/>
            <a:ext cx="2652900" cy="5232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GB">
                <a:solidFill>
                  <a:schemeClr val="lt1"/>
                </a:solidFill>
                <a:latin typeface="Raleway SemiBold"/>
                <a:ea typeface="Raleway SemiBold"/>
                <a:cs typeface="Raleway SemiBold"/>
                <a:sym typeface="Raleway SemiBold"/>
              </a:rPr>
              <a:t>Video presentation of the control room.</a:t>
            </a:r>
            <a:endParaRPr sz="1600">
              <a:latin typeface="Raleway SemiBold"/>
              <a:ea typeface="Raleway SemiBold"/>
              <a:cs typeface="Raleway SemiBold"/>
              <a:sym typeface="Raleway SemiBold"/>
            </a:endParaRPr>
          </a:p>
        </p:txBody>
      </p:sp>
      <p:sp>
        <p:nvSpPr>
          <p:cNvPr id="109" name="Google Shape;109;p17"/>
          <p:cNvSpPr txBox="1"/>
          <p:nvPr/>
        </p:nvSpPr>
        <p:spPr>
          <a:xfrm>
            <a:off x="4876735" y="1945589"/>
            <a:ext cx="2652900" cy="954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GB">
                <a:solidFill>
                  <a:schemeClr val="lt1"/>
                </a:solidFill>
                <a:latin typeface="Raleway SemiBold"/>
                <a:ea typeface="Raleway SemiBold"/>
                <a:cs typeface="Raleway SemiBold"/>
                <a:sym typeface="Raleway SemiBold"/>
              </a:rPr>
              <a:t>Internal features of control room which ensures comfort and effectiveness of the traffic police.</a:t>
            </a:r>
            <a:endParaRPr>
              <a:latin typeface="Raleway SemiBold"/>
              <a:ea typeface="Raleway SemiBold"/>
              <a:cs typeface="Raleway SemiBold"/>
              <a:sym typeface="Raleway SemiBold"/>
            </a:endParaRPr>
          </a:p>
        </p:txBody>
      </p:sp>
      <p:sp>
        <p:nvSpPr>
          <p:cNvPr id="110" name="Google Shape;110;p17"/>
          <p:cNvSpPr txBox="1"/>
          <p:nvPr/>
        </p:nvSpPr>
        <p:spPr>
          <a:xfrm>
            <a:off x="1905538" y="0"/>
            <a:ext cx="5039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solidFill>
                  <a:srgbClr val="FFFF00"/>
                </a:solidFill>
              </a:rPr>
              <a:t>OVERVIEW</a:t>
            </a:r>
            <a:endParaRPr b="1" sz="2500">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3">
            <a:alphaModFix/>
          </a:blip>
          <a:srcRect b="0" l="6093" r="4565" t="0"/>
          <a:stretch/>
        </p:blipFill>
        <p:spPr>
          <a:xfrm>
            <a:off x="3104087" y="2900175"/>
            <a:ext cx="3150976" cy="2165900"/>
          </a:xfrm>
          <a:prstGeom prst="rect">
            <a:avLst/>
          </a:prstGeom>
          <a:noFill/>
          <a:ln>
            <a:noFill/>
          </a:ln>
        </p:spPr>
      </p:pic>
      <p:pic>
        <p:nvPicPr>
          <p:cNvPr id="116" name="Google Shape;116;p18"/>
          <p:cNvPicPr preferRelativeResize="0"/>
          <p:nvPr/>
        </p:nvPicPr>
        <p:blipFill rotWithShape="1">
          <a:blip r:embed="rId4">
            <a:alphaModFix/>
          </a:blip>
          <a:srcRect b="17021" l="21008" r="15979" t="11488"/>
          <a:stretch/>
        </p:blipFill>
        <p:spPr>
          <a:xfrm>
            <a:off x="428625" y="1124700"/>
            <a:ext cx="2594925" cy="1775476"/>
          </a:xfrm>
          <a:prstGeom prst="rect">
            <a:avLst/>
          </a:prstGeom>
          <a:noFill/>
          <a:ln>
            <a:noFill/>
          </a:ln>
        </p:spPr>
      </p:pic>
      <p:pic>
        <p:nvPicPr>
          <p:cNvPr id="117" name="Google Shape;117;p18"/>
          <p:cNvPicPr preferRelativeResize="0"/>
          <p:nvPr/>
        </p:nvPicPr>
        <p:blipFill rotWithShape="1">
          <a:blip r:embed="rId5">
            <a:alphaModFix/>
          </a:blip>
          <a:srcRect b="18365" l="27218" r="15635" t="13435"/>
          <a:stretch/>
        </p:blipFill>
        <p:spPr>
          <a:xfrm>
            <a:off x="6335600" y="1124700"/>
            <a:ext cx="2271651" cy="1775476"/>
          </a:xfrm>
          <a:prstGeom prst="rect">
            <a:avLst/>
          </a:prstGeom>
          <a:noFill/>
          <a:ln>
            <a:noFill/>
          </a:ln>
        </p:spPr>
      </p:pic>
      <p:sp>
        <p:nvSpPr>
          <p:cNvPr id="118" name="Google Shape;118;p18"/>
          <p:cNvSpPr txBox="1"/>
          <p:nvPr/>
        </p:nvSpPr>
        <p:spPr>
          <a:xfrm>
            <a:off x="2444325" y="108900"/>
            <a:ext cx="4483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solidFill>
                  <a:srgbClr val="FFCC4C"/>
                </a:solidFill>
              </a:rPr>
              <a:t>Shape &amp; Structure of the Control Room</a:t>
            </a:r>
            <a:endParaRPr b="1" sz="2700">
              <a:solidFill>
                <a:srgbClr val="FFCC4C"/>
              </a:solidFill>
            </a:endParaRPr>
          </a:p>
        </p:txBody>
      </p:sp>
      <p:sp>
        <p:nvSpPr>
          <p:cNvPr id="119" name="Google Shape;119;p18"/>
          <p:cNvSpPr txBox="1"/>
          <p:nvPr/>
        </p:nvSpPr>
        <p:spPr>
          <a:xfrm>
            <a:off x="3730200" y="1436475"/>
            <a:ext cx="20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26" name="Google Shape;126;p19"/>
          <p:cNvPicPr preferRelativeResize="0"/>
          <p:nvPr/>
        </p:nvPicPr>
        <p:blipFill>
          <a:blip r:embed="rId4">
            <a:alphaModFix/>
          </a:blip>
          <a:stretch>
            <a:fillRect/>
          </a:stretch>
        </p:blipFill>
        <p:spPr>
          <a:xfrm rot="5400000">
            <a:off x="104863" y="1220012"/>
            <a:ext cx="3904074" cy="3190450"/>
          </a:xfrm>
          <a:prstGeom prst="rect">
            <a:avLst/>
          </a:prstGeom>
          <a:noFill/>
          <a:ln>
            <a:noFill/>
          </a:ln>
        </p:spPr>
      </p:pic>
      <p:pic>
        <p:nvPicPr>
          <p:cNvPr id="127" name="Google Shape;127;p19"/>
          <p:cNvPicPr preferRelativeResize="0"/>
          <p:nvPr/>
        </p:nvPicPr>
        <p:blipFill>
          <a:blip r:embed="rId5">
            <a:alphaModFix/>
          </a:blip>
          <a:stretch>
            <a:fillRect/>
          </a:stretch>
        </p:blipFill>
        <p:spPr>
          <a:xfrm rot="5400000">
            <a:off x="4784012" y="1243088"/>
            <a:ext cx="4027676" cy="3144300"/>
          </a:xfrm>
          <a:prstGeom prst="rect">
            <a:avLst/>
          </a:prstGeom>
          <a:noFill/>
          <a:ln>
            <a:noFill/>
          </a:ln>
        </p:spPr>
      </p:pic>
      <p:sp>
        <p:nvSpPr>
          <p:cNvPr id="128" name="Google Shape;128;p19"/>
          <p:cNvSpPr txBox="1"/>
          <p:nvPr/>
        </p:nvSpPr>
        <p:spPr>
          <a:xfrm>
            <a:off x="820050" y="185800"/>
            <a:ext cx="750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latin typeface="Helvetica Neue"/>
                <a:ea typeface="Helvetica Neue"/>
                <a:cs typeface="Helvetica Neue"/>
                <a:sym typeface="Helvetica Neue"/>
              </a:rPr>
              <a:t>Why cylindrical room?</a:t>
            </a:r>
            <a:endParaRPr b="1" sz="3000">
              <a:latin typeface="Helvetica Neue"/>
              <a:ea typeface="Helvetica Neue"/>
              <a:cs typeface="Helvetica Neue"/>
              <a:sym typeface="Helvetica Neue"/>
            </a:endParaRPr>
          </a:p>
        </p:txBody>
      </p:sp>
      <p:sp>
        <p:nvSpPr>
          <p:cNvPr id="129" name="Google Shape;129;p19"/>
          <p:cNvSpPr txBox="1"/>
          <p:nvPr/>
        </p:nvSpPr>
        <p:spPr>
          <a:xfrm>
            <a:off x="1334650" y="1467900"/>
            <a:ext cx="1444500" cy="2994600"/>
          </a:xfrm>
          <a:prstGeom prst="rect">
            <a:avLst/>
          </a:prstGeom>
          <a:gradFill>
            <a:gsLst>
              <a:gs pos="0">
                <a:srgbClr val="FFFFFF"/>
              </a:gs>
              <a:gs pos="100000">
                <a:srgbClr val="B3B3B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Raleway SemiBold"/>
                <a:ea typeface="Raleway SemiBold"/>
                <a:cs typeface="Raleway SemiBold"/>
                <a:sym typeface="Raleway SemiBold"/>
              </a:rPr>
              <a:t>A circular base will help save space in the centre of the road.</a:t>
            </a:r>
            <a:endParaRPr sz="1300">
              <a:latin typeface="Raleway SemiBold"/>
              <a:ea typeface="Raleway SemiBold"/>
              <a:cs typeface="Raleway SemiBold"/>
              <a:sym typeface="Raleway SemiBold"/>
            </a:endParaRPr>
          </a:p>
          <a:p>
            <a:pPr indent="0" lvl="0" marL="0" rtl="0" algn="l">
              <a:spcBef>
                <a:spcPts val="0"/>
              </a:spcBef>
              <a:spcAft>
                <a:spcPts val="0"/>
              </a:spcAft>
              <a:buNone/>
            </a:pPr>
            <a:r>
              <a:rPr lang="en-GB" sz="1300">
                <a:latin typeface="Raleway SemiBold"/>
                <a:ea typeface="Raleway SemiBold"/>
                <a:cs typeface="Raleway SemiBold"/>
                <a:sym typeface="Raleway SemiBold"/>
              </a:rPr>
              <a:t>Lesser surface area will also allow wind to flow smoothly outside the room.</a:t>
            </a:r>
            <a:endParaRPr sz="1300">
              <a:latin typeface="Raleway SemiBold"/>
              <a:ea typeface="Raleway SemiBold"/>
              <a:cs typeface="Raleway SemiBold"/>
              <a:sym typeface="Raleway SemiBold"/>
            </a:endParaRPr>
          </a:p>
        </p:txBody>
      </p:sp>
      <p:sp>
        <p:nvSpPr>
          <p:cNvPr id="130" name="Google Shape;130;p19"/>
          <p:cNvSpPr txBox="1"/>
          <p:nvPr/>
        </p:nvSpPr>
        <p:spPr>
          <a:xfrm>
            <a:off x="6028650" y="1362200"/>
            <a:ext cx="1538400" cy="2917200"/>
          </a:xfrm>
          <a:prstGeom prst="rect">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Raleway SemiBold"/>
                <a:ea typeface="Raleway SemiBold"/>
                <a:cs typeface="Raleway SemiBold"/>
                <a:sym typeface="Raleway SemiBold"/>
              </a:rPr>
              <a:t>A rectangular base will make it inefficient to use all the space inside.</a:t>
            </a:r>
            <a:endParaRPr sz="1300">
              <a:latin typeface="Raleway SemiBold"/>
              <a:ea typeface="Raleway SemiBold"/>
              <a:cs typeface="Raleway SemiBold"/>
              <a:sym typeface="Raleway SemiBold"/>
            </a:endParaRPr>
          </a:p>
          <a:p>
            <a:pPr indent="0" lvl="0" marL="0" rtl="0" algn="l">
              <a:spcBef>
                <a:spcPts val="0"/>
              </a:spcBef>
              <a:spcAft>
                <a:spcPts val="0"/>
              </a:spcAft>
              <a:buNone/>
            </a:pPr>
            <a:r>
              <a:rPr lang="en-GB" sz="1300">
                <a:latin typeface="Raleway SemiBold"/>
                <a:ea typeface="Raleway SemiBold"/>
                <a:cs typeface="Raleway SemiBold"/>
                <a:sym typeface="Raleway SemiBold"/>
              </a:rPr>
              <a:t>Being of a higher surface area, it will require more cost for labour and installation. </a:t>
            </a:r>
            <a:endParaRPr sz="1300">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5" name="Shape 135"/>
        <p:cNvGrpSpPr/>
        <p:nvPr/>
      </p:nvGrpSpPr>
      <p:grpSpPr>
        <a:xfrm>
          <a:off x="0" y="0"/>
          <a:ext cx="0" cy="0"/>
          <a:chOff x="0" y="0"/>
          <a:chExt cx="0" cy="0"/>
        </a:xfrm>
      </p:grpSpPr>
      <p:sp>
        <p:nvSpPr>
          <p:cNvPr id="136" name="Google Shape;136;p20"/>
          <p:cNvSpPr/>
          <p:nvPr/>
        </p:nvSpPr>
        <p:spPr>
          <a:xfrm>
            <a:off x="0" y="0"/>
            <a:ext cx="6617268" cy="5143500"/>
          </a:xfrm>
          <a:custGeom>
            <a:rect b="b" l="l" r="r" t="t"/>
            <a:pathLst>
              <a:path extrusionOk="0" h="21600" w="21600">
                <a:moveTo>
                  <a:pt x="19549" y="4530"/>
                </a:moveTo>
                <a:lnTo>
                  <a:pt x="21447" y="2089"/>
                </a:lnTo>
                <a:cubicBezTo>
                  <a:pt x="21544" y="1964"/>
                  <a:pt x="21600" y="1791"/>
                  <a:pt x="21600" y="1615"/>
                </a:cubicBezTo>
                <a:lnTo>
                  <a:pt x="21600" y="0"/>
                </a:lnTo>
                <a:lnTo>
                  <a:pt x="0" y="0"/>
                </a:lnTo>
                <a:lnTo>
                  <a:pt x="0" y="21600"/>
                </a:lnTo>
                <a:lnTo>
                  <a:pt x="21600" y="21600"/>
                </a:lnTo>
                <a:lnTo>
                  <a:pt x="21600" y="8390"/>
                </a:lnTo>
                <a:cubicBezTo>
                  <a:pt x="21600" y="8213"/>
                  <a:pt x="21544" y="8045"/>
                  <a:pt x="21447" y="7916"/>
                </a:cubicBezTo>
                <a:lnTo>
                  <a:pt x="19549" y="5474"/>
                </a:lnTo>
                <a:cubicBezTo>
                  <a:pt x="19346" y="5217"/>
                  <a:pt x="19346" y="4792"/>
                  <a:pt x="19549" y="4530"/>
                </a:cubicBezTo>
                <a:close/>
              </a:path>
            </a:pathLst>
          </a:custGeom>
          <a:gradFill>
            <a:gsLst>
              <a:gs pos="0">
                <a:srgbClr val="8C8C8C"/>
              </a:gs>
              <a:gs pos="100000">
                <a:srgbClr val="404040"/>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0"/>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38" name="Google Shape;138;p20"/>
          <p:cNvPicPr preferRelativeResize="0"/>
          <p:nvPr/>
        </p:nvPicPr>
        <p:blipFill>
          <a:blip r:embed="rId3">
            <a:alphaModFix/>
          </a:blip>
          <a:stretch>
            <a:fillRect/>
          </a:stretch>
        </p:blipFill>
        <p:spPr>
          <a:xfrm>
            <a:off x="222788" y="1430800"/>
            <a:ext cx="5685674" cy="2906725"/>
          </a:xfrm>
          <a:prstGeom prst="rect">
            <a:avLst/>
          </a:prstGeom>
          <a:noFill/>
          <a:ln cap="flat" cmpd="sng" w="9525">
            <a:solidFill>
              <a:schemeClr val="dk1"/>
            </a:solidFill>
            <a:prstDash val="solid"/>
            <a:round/>
            <a:headEnd len="sm" w="sm" type="none"/>
            <a:tailEnd len="sm" w="sm" type="none"/>
          </a:ln>
        </p:spPr>
      </p:pic>
      <p:sp>
        <p:nvSpPr>
          <p:cNvPr id="139" name="Google Shape;139;p20"/>
          <p:cNvSpPr txBox="1"/>
          <p:nvPr/>
        </p:nvSpPr>
        <p:spPr>
          <a:xfrm>
            <a:off x="527613" y="156150"/>
            <a:ext cx="50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latin typeface="Helvetica Neue"/>
                <a:ea typeface="Helvetica Neue"/>
                <a:cs typeface="Helvetica Neue"/>
                <a:sym typeface="Helvetica Neue"/>
              </a:rPr>
              <a:t>An Ergonomics Chair</a:t>
            </a:r>
            <a:endParaRPr b="1" sz="2800">
              <a:latin typeface="Helvetica Neue"/>
              <a:ea typeface="Helvetica Neue"/>
              <a:cs typeface="Helvetica Neue"/>
              <a:sym typeface="Helvetica Neue"/>
            </a:endParaRPr>
          </a:p>
        </p:txBody>
      </p:sp>
      <p:sp>
        <p:nvSpPr>
          <p:cNvPr id="140" name="Google Shape;140;p20"/>
          <p:cNvSpPr txBox="1"/>
          <p:nvPr/>
        </p:nvSpPr>
        <p:spPr>
          <a:xfrm>
            <a:off x="6617275" y="278250"/>
            <a:ext cx="25266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latin typeface="Raleway SemiBold"/>
                <a:ea typeface="Raleway SemiBold"/>
                <a:cs typeface="Raleway SemiBold"/>
                <a:sym typeface="Raleway SemiBold"/>
              </a:rPr>
              <a:t>Its extremely important to have a comfortable environment in order to work efficiently.</a:t>
            </a:r>
            <a:endParaRPr sz="2200">
              <a:latin typeface="Raleway SemiBold"/>
              <a:ea typeface="Raleway SemiBold"/>
              <a:cs typeface="Raleway SemiBold"/>
              <a:sym typeface="Raleway SemiBold"/>
            </a:endParaRPr>
          </a:p>
          <a:p>
            <a:pPr indent="0" lvl="0" marL="0" rtl="0" algn="l">
              <a:spcBef>
                <a:spcPts val="0"/>
              </a:spcBef>
              <a:spcAft>
                <a:spcPts val="0"/>
              </a:spcAft>
              <a:buNone/>
            </a:pPr>
            <a:r>
              <a:rPr lang="en-GB" sz="2200">
                <a:latin typeface="Raleway SemiBold"/>
                <a:ea typeface="Raleway SemiBold"/>
                <a:cs typeface="Raleway SemiBold"/>
                <a:sym typeface="Raleway SemiBold"/>
              </a:rPr>
              <a:t>Moving a step further to achieve this, we are designing a chair that serves this purpose very efficiently.</a:t>
            </a:r>
            <a:endParaRPr sz="2200">
              <a:latin typeface="Raleway SemiBold"/>
              <a:ea typeface="Raleway SemiBold"/>
              <a:cs typeface="Raleway SemiBold"/>
              <a:sym typeface="Raleway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1"/>
          <p:cNvSpPr txBox="1"/>
          <p:nvPr>
            <p:ph type="title"/>
          </p:nvPr>
        </p:nvSpPr>
        <p:spPr>
          <a:xfrm>
            <a:off x="135550" y="163225"/>
            <a:ext cx="8520600" cy="44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MULTIPURPOSE WINDOW GLASS</a:t>
            </a:r>
            <a:endParaRPr/>
          </a:p>
        </p:txBody>
      </p:sp>
      <p:sp>
        <p:nvSpPr>
          <p:cNvPr id="146" name="Google Shape;146;p21"/>
          <p:cNvSpPr txBox="1"/>
          <p:nvPr>
            <p:ph idx="1" type="body"/>
          </p:nvPr>
        </p:nvSpPr>
        <p:spPr>
          <a:xfrm>
            <a:off x="264725" y="610525"/>
            <a:ext cx="8520600" cy="4110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GB" sz="1100">
                <a:solidFill>
                  <a:schemeClr val="dk1"/>
                </a:solidFill>
                <a:latin typeface="Raleway SemiBold"/>
                <a:ea typeface="Raleway SemiBold"/>
                <a:cs typeface="Raleway SemiBold"/>
                <a:sym typeface="Raleway SemiBold"/>
              </a:rPr>
              <a:t>Prolonged exposure to noise pollution can adversely affect hearing, cause stress, fatigue and disturbed sleep. A practical solution to the problem of increasing levels of outside noise- be it the blaring of car horns, the racket from construction sites, accident scenarios, is to opt for soundproof glass or acoustic glass for windows and doors : </a:t>
            </a:r>
            <a:endParaRPr sz="1100">
              <a:solidFill>
                <a:schemeClr val="dk1"/>
              </a:solidFill>
              <a:latin typeface="Raleway SemiBold"/>
              <a:ea typeface="Raleway SemiBold"/>
              <a:cs typeface="Raleway SemiBold"/>
              <a:sym typeface="Raleway SemiBold"/>
            </a:endParaRPr>
          </a:p>
          <a:p>
            <a:pPr indent="0" lvl="0" marL="0" rtl="0" algn="l">
              <a:lnSpc>
                <a:spcPct val="115000"/>
              </a:lnSpc>
              <a:spcBef>
                <a:spcPts val="0"/>
              </a:spcBef>
              <a:spcAft>
                <a:spcPts val="0"/>
              </a:spcAft>
              <a:buSzPts val="935"/>
              <a:buNone/>
            </a:pPr>
            <a:r>
              <a:rPr lang="en-GB" sz="1100">
                <a:solidFill>
                  <a:schemeClr val="dk1"/>
                </a:solidFill>
                <a:latin typeface="Raleway SemiBold"/>
                <a:ea typeface="Raleway SemiBold"/>
                <a:cs typeface="Raleway SemiBold"/>
                <a:sym typeface="Raleway SemiBold"/>
              </a:rPr>
              <a:t>A </a:t>
            </a:r>
            <a:r>
              <a:rPr lang="en-GB" sz="1200">
                <a:solidFill>
                  <a:schemeClr val="dk1"/>
                </a:solidFill>
                <a:latin typeface="Raleway SemiBold"/>
                <a:ea typeface="Raleway SemiBold"/>
                <a:cs typeface="Raleway SemiBold"/>
                <a:sym typeface="Raleway SemiBold"/>
              </a:rPr>
              <a:t>laminated glass </a:t>
            </a:r>
            <a:r>
              <a:rPr lang="en-GB" sz="1100">
                <a:solidFill>
                  <a:schemeClr val="dk1"/>
                </a:solidFill>
                <a:latin typeface="Raleway SemiBold"/>
                <a:ea typeface="Raleway SemiBold"/>
                <a:cs typeface="Raleway SemiBold"/>
                <a:sym typeface="Raleway SemiBold"/>
              </a:rPr>
              <a:t>manufactured by </a:t>
            </a:r>
            <a:r>
              <a:rPr lang="en-GB" sz="1200">
                <a:solidFill>
                  <a:schemeClr val="dk1"/>
                </a:solidFill>
                <a:latin typeface="Raleway SemiBold"/>
                <a:ea typeface="Raleway SemiBold"/>
                <a:cs typeface="Raleway SemiBold"/>
                <a:sym typeface="Raleway SemiBold"/>
              </a:rPr>
              <a:t>joining two layers </a:t>
            </a:r>
            <a:r>
              <a:rPr lang="en-GB" sz="1100">
                <a:solidFill>
                  <a:schemeClr val="dk1"/>
                </a:solidFill>
                <a:latin typeface="Raleway SemiBold"/>
                <a:ea typeface="Raleway SemiBold"/>
                <a:cs typeface="Raleway SemiBold"/>
                <a:sym typeface="Raleway SemiBold"/>
              </a:rPr>
              <a:t>of glass with an </a:t>
            </a:r>
            <a:r>
              <a:rPr lang="en-GB" sz="1200">
                <a:solidFill>
                  <a:schemeClr val="dk1"/>
                </a:solidFill>
                <a:latin typeface="Raleway SemiBold"/>
                <a:ea typeface="Raleway SemiBold"/>
                <a:cs typeface="Raleway SemiBold"/>
                <a:sym typeface="Raleway SemiBold"/>
              </a:rPr>
              <a:t>interlayer</a:t>
            </a:r>
            <a:r>
              <a:rPr lang="en-GB" sz="1100">
                <a:solidFill>
                  <a:schemeClr val="dk1"/>
                </a:solidFill>
                <a:latin typeface="Raleway SemiBold"/>
                <a:ea typeface="Raleway SemiBold"/>
                <a:cs typeface="Raleway SemiBold"/>
                <a:sym typeface="Raleway SemiBold"/>
              </a:rPr>
              <a:t> of Polyvinyl Butyral or PVB in between them. </a:t>
            </a:r>
            <a:endParaRPr sz="1100">
              <a:solidFill>
                <a:schemeClr val="dk1"/>
              </a:solidFill>
              <a:latin typeface="Raleway SemiBold"/>
              <a:ea typeface="Raleway SemiBold"/>
              <a:cs typeface="Raleway SemiBold"/>
              <a:sym typeface="Raleway SemiBold"/>
            </a:endParaRPr>
          </a:p>
          <a:p>
            <a:pPr indent="-298450" lvl="0" marL="457200" rtl="0" algn="l">
              <a:lnSpc>
                <a:spcPct val="146521"/>
              </a:lnSpc>
              <a:spcBef>
                <a:spcPts val="0"/>
              </a:spcBef>
              <a:spcAft>
                <a:spcPts val="0"/>
              </a:spcAft>
              <a:buClr>
                <a:schemeClr val="dk1"/>
              </a:buClr>
              <a:buSzPts val="1100"/>
              <a:buFont typeface="Raleway SemiBold"/>
              <a:buChar char="➔"/>
            </a:pPr>
            <a:r>
              <a:rPr b="1" lang="en-GB" sz="1100" u="sng">
                <a:solidFill>
                  <a:schemeClr val="dk1"/>
                </a:solidFill>
                <a:latin typeface="Raleway"/>
                <a:ea typeface="Raleway"/>
                <a:cs typeface="Raleway"/>
                <a:sym typeface="Raleway"/>
              </a:rPr>
              <a:t>Noise Reduction</a:t>
            </a:r>
            <a:r>
              <a:rPr lang="en-GB" sz="1100">
                <a:solidFill>
                  <a:schemeClr val="dk1"/>
                </a:solidFill>
                <a:latin typeface="Raleway SemiBold"/>
                <a:ea typeface="Raleway SemiBold"/>
                <a:cs typeface="Raleway SemiBold"/>
                <a:sym typeface="Raleway SemiBold"/>
              </a:rPr>
              <a:t> : It  creates a near-impregnable barrier between the external noise and your ear and blocks external noise by up to 90%.</a:t>
            </a:r>
            <a:endParaRPr sz="1100">
              <a:solidFill>
                <a:schemeClr val="dk1"/>
              </a:solidFill>
              <a:latin typeface="Raleway SemiBold"/>
              <a:ea typeface="Raleway SemiBold"/>
              <a:cs typeface="Raleway SemiBold"/>
              <a:sym typeface="Raleway SemiBold"/>
            </a:endParaRPr>
          </a:p>
          <a:p>
            <a:pPr indent="-298450" lvl="0" marL="457200" rtl="0" algn="l">
              <a:lnSpc>
                <a:spcPct val="146521"/>
              </a:lnSpc>
              <a:spcBef>
                <a:spcPts val="0"/>
              </a:spcBef>
              <a:spcAft>
                <a:spcPts val="0"/>
              </a:spcAft>
              <a:buClr>
                <a:schemeClr val="dk1"/>
              </a:buClr>
              <a:buSzPts val="1100"/>
              <a:buFont typeface="Raleway SemiBold"/>
              <a:buChar char="➔"/>
            </a:pPr>
            <a:r>
              <a:rPr b="1" lang="en-GB" sz="1100" u="sng">
                <a:solidFill>
                  <a:schemeClr val="dk1"/>
                </a:solidFill>
                <a:latin typeface="Raleway"/>
                <a:ea typeface="Raleway"/>
                <a:cs typeface="Raleway"/>
                <a:sym typeface="Raleway"/>
              </a:rPr>
              <a:t>Enhanced Safety</a:t>
            </a:r>
            <a:r>
              <a:rPr b="1" lang="en-GB" sz="1100">
                <a:solidFill>
                  <a:schemeClr val="dk1"/>
                </a:solidFill>
                <a:latin typeface="Raleway"/>
                <a:ea typeface="Raleway"/>
                <a:cs typeface="Raleway"/>
                <a:sym typeface="Raleway"/>
              </a:rPr>
              <a:t> </a:t>
            </a:r>
            <a:r>
              <a:rPr lang="en-GB" sz="1100">
                <a:solidFill>
                  <a:schemeClr val="dk1"/>
                </a:solidFill>
                <a:latin typeface="Raleway SemiBold"/>
                <a:ea typeface="Raleway SemiBold"/>
                <a:cs typeface="Raleway SemiBold"/>
                <a:sym typeface="Raleway SemiBold"/>
              </a:rPr>
              <a:t>: As the soundproof glass consists of an inner PVB interlayer, it does not break easily. If in a rare situation, this glass type does end up breaking, the glass pieces remain stuck to the PVB interlayer and don’t shatter, thereby giving the glass a spider-web-like appearance. As this glass does not shatter and fall out, it reduces the chances of any  incurring injuries from the jagged glass shards.</a:t>
            </a:r>
            <a:endParaRPr sz="1100">
              <a:solidFill>
                <a:schemeClr val="dk1"/>
              </a:solidFill>
              <a:latin typeface="Raleway SemiBold"/>
              <a:ea typeface="Raleway SemiBold"/>
              <a:cs typeface="Raleway SemiBold"/>
              <a:sym typeface="Raleway SemiBold"/>
            </a:endParaRPr>
          </a:p>
          <a:p>
            <a:pPr indent="-298450" lvl="0" marL="457200" rtl="0" algn="l">
              <a:lnSpc>
                <a:spcPct val="146521"/>
              </a:lnSpc>
              <a:spcBef>
                <a:spcPts val="0"/>
              </a:spcBef>
              <a:spcAft>
                <a:spcPts val="0"/>
              </a:spcAft>
              <a:buClr>
                <a:schemeClr val="dk1"/>
              </a:buClr>
              <a:buSzPts val="1100"/>
              <a:buFont typeface="Raleway SemiBold"/>
              <a:buChar char="➔"/>
            </a:pPr>
            <a:r>
              <a:rPr b="1" lang="en-GB" sz="1100" u="sng">
                <a:solidFill>
                  <a:schemeClr val="dk1"/>
                </a:solidFill>
                <a:latin typeface="Raleway"/>
                <a:ea typeface="Raleway"/>
                <a:cs typeface="Raleway"/>
                <a:sym typeface="Raleway"/>
              </a:rPr>
              <a:t>Heightened Security</a:t>
            </a:r>
            <a:r>
              <a:rPr lang="en-GB" sz="1100">
                <a:solidFill>
                  <a:schemeClr val="dk1"/>
                </a:solidFill>
                <a:latin typeface="Raleway SemiBold"/>
                <a:ea typeface="Raleway SemiBold"/>
                <a:cs typeface="Raleway SemiBold"/>
                <a:sym typeface="Raleway SemiBold"/>
              </a:rPr>
              <a:t> : It can be constructed with multiple glass panes in different thickness, which makes it even sturdier.</a:t>
            </a:r>
            <a:endParaRPr sz="1100">
              <a:solidFill>
                <a:schemeClr val="dk1"/>
              </a:solidFill>
              <a:latin typeface="Raleway SemiBold"/>
              <a:ea typeface="Raleway SemiBold"/>
              <a:cs typeface="Raleway SemiBold"/>
              <a:sym typeface="Raleway SemiBold"/>
            </a:endParaRPr>
          </a:p>
          <a:p>
            <a:pPr indent="-298450" lvl="0" marL="457200" rtl="0" algn="l">
              <a:lnSpc>
                <a:spcPct val="146521"/>
              </a:lnSpc>
              <a:spcBef>
                <a:spcPts val="0"/>
              </a:spcBef>
              <a:spcAft>
                <a:spcPts val="0"/>
              </a:spcAft>
              <a:buClr>
                <a:schemeClr val="dk1"/>
              </a:buClr>
              <a:buSzPts val="1100"/>
              <a:buFont typeface="Raleway SemiBold"/>
              <a:buChar char="➔"/>
            </a:pPr>
            <a:r>
              <a:rPr b="1" lang="en-GB" sz="1100" u="sng">
                <a:solidFill>
                  <a:schemeClr val="dk1"/>
                </a:solidFill>
                <a:latin typeface="Raleway"/>
                <a:ea typeface="Raleway"/>
                <a:cs typeface="Raleway"/>
                <a:sym typeface="Raleway"/>
              </a:rPr>
              <a:t>Better Comfort</a:t>
            </a:r>
            <a:r>
              <a:rPr lang="en-GB" sz="1100">
                <a:solidFill>
                  <a:schemeClr val="dk1"/>
                </a:solidFill>
                <a:latin typeface="Raleway SemiBold"/>
                <a:ea typeface="Raleway SemiBold"/>
                <a:cs typeface="Raleway SemiBold"/>
                <a:sym typeface="Raleway SemiBold"/>
              </a:rPr>
              <a:t> : To ensure an ideal temperature inside, a Low-E coating,can insulate the interiors optimally i.e.during the summer, it keeps the interiors cool by reflecting the sun’s heat away while during winters, these glass windows prevent heat from escaping through them. As a result of this, the need for artificial cooling or heating systems reduces, making it quite  an energy-efficient.</a:t>
            </a:r>
            <a:endParaRPr sz="1100">
              <a:solidFill>
                <a:schemeClr val="dk1"/>
              </a:solidFill>
              <a:latin typeface="Raleway SemiBold"/>
              <a:ea typeface="Raleway SemiBold"/>
              <a:cs typeface="Raleway SemiBold"/>
              <a:sym typeface="Raleway SemiBold"/>
            </a:endParaRPr>
          </a:p>
          <a:p>
            <a:pPr indent="-298450" lvl="0" marL="457200" rtl="0" algn="l">
              <a:lnSpc>
                <a:spcPct val="146521"/>
              </a:lnSpc>
              <a:spcBef>
                <a:spcPts val="0"/>
              </a:spcBef>
              <a:spcAft>
                <a:spcPts val="0"/>
              </a:spcAft>
              <a:buClr>
                <a:schemeClr val="dk1"/>
              </a:buClr>
              <a:buSzPts val="1100"/>
              <a:buFont typeface="Raleway SemiBold"/>
              <a:buChar char="➔"/>
            </a:pPr>
            <a:r>
              <a:rPr b="1" lang="en-GB" sz="1100" u="sng">
                <a:solidFill>
                  <a:schemeClr val="dk1"/>
                </a:solidFill>
                <a:latin typeface="Raleway"/>
                <a:ea typeface="Raleway"/>
                <a:cs typeface="Raleway"/>
                <a:sym typeface="Raleway"/>
              </a:rPr>
              <a:t>UV-Protection</a:t>
            </a:r>
            <a:r>
              <a:rPr lang="en-GB" sz="1100">
                <a:solidFill>
                  <a:schemeClr val="dk1"/>
                </a:solidFill>
                <a:latin typeface="Raleway SemiBold"/>
                <a:ea typeface="Raleway SemiBold"/>
                <a:cs typeface="Raleway SemiBold"/>
                <a:sym typeface="Raleway SemiBold"/>
              </a:rPr>
              <a:t> : These laminated glasses block harmful UV &amp; IR rays and also protects from solar glare.</a:t>
            </a:r>
            <a:endParaRPr sz="1100">
              <a:solidFill>
                <a:schemeClr val="dk1"/>
              </a:solidFill>
              <a:latin typeface="Raleway SemiBold"/>
              <a:ea typeface="Raleway SemiBold"/>
              <a:cs typeface="Raleway SemiBold"/>
              <a:sym typeface="Raleway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51" name="Shape 151"/>
        <p:cNvGrpSpPr/>
        <p:nvPr/>
      </p:nvGrpSpPr>
      <p:grpSpPr>
        <a:xfrm>
          <a:off x="0" y="0"/>
          <a:ext cx="0" cy="0"/>
          <a:chOff x="0" y="0"/>
          <a:chExt cx="0" cy="0"/>
        </a:xfrm>
      </p:grpSpPr>
      <p:sp>
        <p:nvSpPr>
          <p:cNvPr id="152" name="Google Shape;152;p22"/>
          <p:cNvSpPr/>
          <p:nvPr/>
        </p:nvSpPr>
        <p:spPr>
          <a:xfrm>
            <a:off x="0" y="0"/>
            <a:ext cx="6617268" cy="5143500"/>
          </a:xfrm>
          <a:custGeom>
            <a:rect b="b" l="l" r="r" t="t"/>
            <a:pathLst>
              <a:path extrusionOk="0" h="21600" w="21600">
                <a:moveTo>
                  <a:pt x="19549" y="4530"/>
                </a:moveTo>
                <a:lnTo>
                  <a:pt x="21447" y="2089"/>
                </a:lnTo>
                <a:cubicBezTo>
                  <a:pt x="21544" y="1964"/>
                  <a:pt x="21600" y="1791"/>
                  <a:pt x="21600" y="1615"/>
                </a:cubicBezTo>
                <a:lnTo>
                  <a:pt x="21600" y="0"/>
                </a:lnTo>
                <a:lnTo>
                  <a:pt x="0" y="0"/>
                </a:lnTo>
                <a:lnTo>
                  <a:pt x="0" y="21600"/>
                </a:lnTo>
                <a:lnTo>
                  <a:pt x="21600" y="21600"/>
                </a:lnTo>
                <a:lnTo>
                  <a:pt x="21600" y="8390"/>
                </a:lnTo>
                <a:cubicBezTo>
                  <a:pt x="21600" y="8213"/>
                  <a:pt x="21544" y="8045"/>
                  <a:pt x="21447" y="7916"/>
                </a:cubicBezTo>
                <a:lnTo>
                  <a:pt x="19549" y="5474"/>
                </a:lnTo>
                <a:cubicBezTo>
                  <a:pt x="19346" y="5217"/>
                  <a:pt x="19346" y="4792"/>
                  <a:pt x="19549" y="4530"/>
                </a:cubicBezTo>
                <a:close/>
              </a:path>
            </a:pathLst>
          </a:custGeom>
          <a:solidFill>
            <a:srgbClr val="3D85C6"/>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 name="Google Shape;153;p22"/>
          <p:cNvSpPr txBox="1"/>
          <p:nvPr>
            <p:ph type="title"/>
          </p:nvPr>
        </p:nvSpPr>
        <p:spPr>
          <a:xfrm>
            <a:off x="393425" y="1055075"/>
            <a:ext cx="6019200" cy="3885300"/>
          </a:xfrm>
          <a:prstGeom prst="rect">
            <a:avLst/>
          </a:prstGeom>
          <a:noFill/>
          <a:ln>
            <a:noFill/>
          </a:ln>
        </p:spPr>
        <p:txBody>
          <a:bodyPr anchorCtr="0" anchor="b" bIns="34275" lIns="68575" spcFirstLastPara="1" rIns="68575" wrap="square" tIns="34275">
            <a:noAutofit/>
          </a:bodyPr>
          <a:lstStyle/>
          <a:p>
            <a:pPr indent="-317500" lvl="0" marL="457200" rtl="0" algn="l">
              <a:lnSpc>
                <a:spcPct val="100000"/>
              </a:lnSpc>
              <a:spcBef>
                <a:spcPts val="0"/>
              </a:spcBef>
              <a:spcAft>
                <a:spcPts val="0"/>
              </a:spcAft>
              <a:buClr>
                <a:schemeClr val="lt1"/>
              </a:buClr>
              <a:buSzPts val="1400"/>
              <a:buFont typeface="Raleway SemiBold"/>
              <a:buChar char="●"/>
            </a:pPr>
            <a:r>
              <a:rPr lang="en-GB" sz="1400">
                <a:solidFill>
                  <a:schemeClr val="lt1"/>
                </a:solidFill>
                <a:latin typeface="Raleway SemiBold"/>
                <a:ea typeface="Raleway SemiBold"/>
                <a:cs typeface="Raleway SemiBold"/>
                <a:sym typeface="Raleway SemiBold"/>
              </a:rPr>
              <a:t>We will be measuring the traffic density through cameras fitted on the outer body of control room which will be utilised in the synchronisation of metallic hands and traffic lights.</a:t>
            </a:r>
            <a:endParaRPr sz="1400">
              <a:solidFill>
                <a:schemeClr val="lt1"/>
              </a:solidFill>
              <a:latin typeface="Raleway SemiBold"/>
              <a:ea typeface="Raleway SemiBold"/>
              <a:cs typeface="Raleway SemiBold"/>
              <a:sym typeface="Raleway SemiBold"/>
            </a:endParaRPr>
          </a:p>
          <a:p>
            <a:pPr indent="-317500" lvl="0" marL="457200" rtl="0" algn="l">
              <a:lnSpc>
                <a:spcPct val="115000"/>
              </a:lnSpc>
              <a:spcBef>
                <a:spcPts val="0"/>
              </a:spcBef>
              <a:spcAft>
                <a:spcPts val="0"/>
              </a:spcAft>
              <a:buClr>
                <a:schemeClr val="lt1"/>
              </a:buClr>
              <a:buSzPts val="1400"/>
              <a:buFont typeface="Times New Roman"/>
              <a:buChar char="●"/>
            </a:pPr>
            <a:r>
              <a:rPr lang="en-GB" sz="1400">
                <a:solidFill>
                  <a:schemeClr val="lt1"/>
                </a:solidFill>
                <a:latin typeface="Raleway SemiBold"/>
                <a:ea typeface="Raleway SemiBold"/>
                <a:cs typeface="Raleway SemiBold"/>
                <a:sym typeface="Raleway SemiBold"/>
              </a:rPr>
              <a:t>Whenever the traffic density will be low ,we will be using the as usual traffic lights while in case of high density, the control room shuts the lights functioning and turns on the metallic hands which will then be operated by the traffic policeman sitting on chair through buttons.</a:t>
            </a:r>
            <a:endParaRPr sz="1400">
              <a:solidFill>
                <a:schemeClr val="lt1"/>
              </a:solidFill>
              <a:latin typeface="Raleway SemiBold"/>
              <a:ea typeface="Raleway SemiBold"/>
              <a:cs typeface="Raleway SemiBold"/>
              <a:sym typeface="Raleway SemiBold"/>
            </a:endParaRPr>
          </a:p>
          <a:p>
            <a:pPr indent="-317500" lvl="0" marL="457200" rtl="0" algn="l">
              <a:lnSpc>
                <a:spcPct val="115000"/>
              </a:lnSpc>
              <a:spcBef>
                <a:spcPts val="0"/>
              </a:spcBef>
              <a:spcAft>
                <a:spcPts val="0"/>
              </a:spcAft>
              <a:buClr>
                <a:schemeClr val="lt1"/>
              </a:buClr>
              <a:buSzPts val="1400"/>
              <a:buFont typeface="Times New Roman"/>
              <a:buChar char="●"/>
            </a:pPr>
            <a:r>
              <a:rPr lang="en-GB" sz="1400">
                <a:solidFill>
                  <a:schemeClr val="lt1"/>
                </a:solidFill>
                <a:latin typeface="Raleway SemiBold"/>
                <a:ea typeface="Raleway SemiBold"/>
                <a:cs typeface="Raleway SemiBold"/>
                <a:sym typeface="Raleway SemiBold"/>
              </a:rPr>
              <a:t>The data that we would be collecting from control room could also be communicated to other checkposts which can be highly useful in trapping criminals,terrorists. In this way our system would be also extending it’s hands towards the concept of security.​</a:t>
            </a:r>
            <a:endParaRPr sz="1400">
              <a:solidFill>
                <a:schemeClr val="lt1"/>
              </a:solidFill>
              <a:latin typeface="Raleway SemiBold"/>
              <a:ea typeface="Raleway SemiBold"/>
              <a:cs typeface="Raleway SemiBold"/>
              <a:sym typeface="Raleway SemiBold"/>
            </a:endParaRPr>
          </a:p>
          <a:p>
            <a:pPr indent="-317500" lvl="0" marL="457200" rtl="0" algn="l">
              <a:lnSpc>
                <a:spcPct val="115000"/>
              </a:lnSpc>
              <a:spcBef>
                <a:spcPts val="0"/>
              </a:spcBef>
              <a:spcAft>
                <a:spcPts val="0"/>
              </a:spcAft>
              <a:buClr>
                <a:schemeClr val="lt1"/>
              </a:buClr>
              <a:buSzPts val="1400"/>
              <a:buFont typeface="Times New Roman"/>
              <a:buChar char="●"/>
            </a:pPr>
            <a:r>
              <a:rPr lang="en-GB" sz="1400">
                <a:solidFill>
                  <a:schemeClr val="lt1"/>
                </a:solidFill>
                <a:latin typeface="Raleway SemiBold"/>
                <a:ea typeface="Raleway SemiBold"/>
                <a:cs typeface="Raleway SemiBold"/>
                <a:sym typeface="Raleway SemiBold"/>
              </a:rPr>
              <a:t>The workload on the policemen would be drastically reduced,hence improving the overall health of individual.​</a:t>
            </a:r>
            <a:endParaRPr sz="1400">
              <a:solidFill>
                <a:schemeClr val="lt1"/>
              </a:solidFill>
              <a:latin typeface="Raleway SemiBold"/>
              <a:ea typeface="Raleway SemiBold"/>
              <a:cs typeface="Raleway SemiBold"/>
              <a:sym typeface="Raleway SemiBold"/>
            </a:endParaRPr>
          </a:p>
          <a:p>
            <a:pPr indent="0" lvl="0" marL="0" rtl="0" algn="l">
              <a:lnSpc>
                <a:spcPct val="100000"/>
              </a:lnSpc>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154" name="Google Shape;154;p22"/>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55" name="Google Shape;155;p22"/>
          <p:cNvPicPr preferRelativeResize="0"/>
          <p:nvPr/>
        </p:nvPicPr>
        <p:blipFill rotWithShape="1">
          <a:blip r:embed="rId3">
            <a:alphaModFix/>
          </a:blip>
          <a:srcRect b="0" l="0" r="0" t="0"/>
          <a:stretch/>
        </p:blipFill>
        <p:spPr>
          <a:xfrm>
            <a:off x="7491057" y="-118"/>
            <a:ext cx="389305" cy="5041401"/>
          </a:xfrm>
          <a:prstGeom prst="rect">
            <a:avLst/>
          </a:prstGeom>
          <a:noFill/>
          <a:ln>
            <a:noFill/>
          </a:ln>
        </p:spPr>
      </p:pic>
      <p:sp>
        <p:nvSpPr>
          <p:cNvPr id="156" name="Google Shape;156;p22"/>
          <p:cNvSpPr txBox="1"/>
          <p:nvPr/>
        </p:nvSpPr>
        <p:spPr>
          <a:xfrm>
            <a:off x="558025" y="503350"/>
            <a:ext cx="4928400" cy="4848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50">
                <a:latin typeface="Times New Roman"/>
                <a:ea typeface="Times New Roman"/>
                <a:cs typeface="Times New Roman"/>
                <a:sym typeface="Times New Roman"/>
              </a:rPr>
              <a:t>FUNCTIONS OF THE CONTROL ROOM</a:t>
            </a:r>
            <a:r>
              <a:rPr lang="en-GB" sz="1950">
                <a:latin typeface="Times New Roman"/>
                <a:ea typeface="Times New Roman"/>
                <a:cs typeface="Times New Roman"/>
                <a:sym typeface="Times New Roman"/>
              </a:rPr>
              <a:t>​</a:t>
            </a:r>
            <a:endParaRPr sz="1600"/>
          </a:p>
        </p:txBody>
      </p:sp>
      <p:pic>
        <p:nvPicPr>
          <p:cNvPr id="157" name="Google Shape;157;p22"/>
          <p:cNvPicPr preferRelativeResize="0"/>
          <p:nvPr/>
        </p:nvPicPr>
        <p:blipFill>
          <a:blip r:embed="rId4">
            <a:alphaModFix/>
          </a:blip>
          <a:stretch>
            <a:fillRect/>
          </a:stretch>
        </p:blipFill>
        <p:spPr>
          <a:xfrm>
            <a:off x="6617275" y="0"/>
            <a:ext cx="253365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